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Lst>
  <p:sldSz cy="5143500" cx="9144000"/>
  <p:notesSz cx="6858000" cy="9144000"/>
  <p:embeddedFontLst>
    <p:embeddedFont>
      <p:font typeface="Raleway"/>
      <p:regular r:id="rId130"/>
      <p:bold r:id="rId131"/>
      <p:italic r:id="rId132"/>
      <p:boldItalic r:id="rId133"/>
    </p:embeddedFont>
    <p:embeddedFont>
      <p:font typeface="Lato"/>
      <p:regular r:id="rId134"/>
      <p:bold r:id="rId135"/>
      <p:italic r:id="rId136"/>
      <p:boldItalic r:id="rId1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7" Type="http://schemas.openxmlformats.org/officeDocument/2006/relationships/font" Target="fonts/Lato-boldItalic.fntdata"/><Relationship Id="rId132" Type="http://schemas.openxmlformats.org/officeDocument/2006/relationships/font" Target="fonts/Raleway-italic.fntdata"/><Relationship Id="rId131" Type="http://schemas.openxmlformats.org/officeDocument/2006/relationships/font" Target="fonts/Raleway-bold.fntdata"/><Relationship Id="rId130" Type="http://schemas.openxmlformats.org/officeDocument/2006/relationships/font" Target="fonts/Raleway-regular.fntdata"/><Relationship Id="rId136" Type="http://schemas.openxmlformats.org/officeDocument/2006/relationships/font" Target="fonts/Lato-italic.fntdata"/><Relationship Id="rId135" Type="http://schemas.openxmlformats.org/officeDocument/2006/relationships/font" Target="fonts/Lato-bold.fntdata"/><Relationship Id="rId134" Type="http://schemas.openxmlformats.org/officeDocument/2006/relationships/font" Target="fonts/Lato-regular.fntdata"/><Relationship Id="rId133" Type="http://schemas.openxmlformats.org/officeDocument/2006/relationships/font" Target="fonts/Raleway-boldItalic.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rendtic.cl/2020/12/microsoft-anuncia-transforma-chile-para-acelerar-el-crecimiento-y-la-transformacion-de-los-negocios/" TargetMode="Externa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c6f84ab121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c6f84ab121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c370fb638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c370fb638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c370fb638a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c370fb638a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c370fb638a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c370fb638a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c370fb638a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c370fb638a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c370fb638a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c370fb638a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c6f84ab121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c6f84ab121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c370fb638a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c370fb638a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c370fb638a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c370fb638a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c370fb638a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c370fb638a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c370fb638a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c370fb638a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c6f84ab121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c6f84ab121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Sumber Gambar : </a:t>
            </a:r>
            <a:r>
              <a:rPr lang="id" u="sng">
                <a:solidFill>
                  <a:schemeClr val="hlink"/>
                </a:solidFill>
                <a:hlinkClick r:id="rId2"/>
              </a:rPr>
              <a:t>https://www.trendtic.cl/2020/12/microsoft-anuncia-transforma-chile-para-acelerar-el-crecimiento-y-la-transformacion-de-los-negocios/</a:t>
            </a:r>
            <a:r>
              <a:rPr lang="id"/>
              <a:t>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c370fb638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c370fb638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c370fb638a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c370fb638a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c370fb638a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c370fb638a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c370fb638a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c370fb638a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c370fb638a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c370fb638a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c370fb638a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c370fb638a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c370fb638a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c370fb638a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c370fb638a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c370fb638a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c6f84ab121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c6f84ab121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c370fb638a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c370fb638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c6f84ab121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c6f84ab121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c78796a8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c78796a8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c78796a83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c78796a83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c6f84ab121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c6f84ab121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c6f84ab121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c6f84ab121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c6f84ab121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c6f84ab121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c6f84ab121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c6f84ab121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c6f84ab121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c6f84ab121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c6f84ab121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c6f84ab121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c6f84ab121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c6f84ab121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c6f84ab121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c6f84ab121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c6f84ab121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c6f84ab121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c6f84ab121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c6f84ab121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c6f84ab121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c6f84ab121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c6f84ab121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c6f84ab121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c6f84ab121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c6f84ab121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c6f84ab121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c6f84ab121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c6f84ab121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c6f84ab121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c6f84ab121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c6f84ab121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c6f84ab121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c6f84ab121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c6f84ab121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c6f84ab121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c6f84ab121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c6f84ab121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c6f84ab121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c6f84ab121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c6f84ab121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c6f84ab121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c6f84ab121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c6f84ab121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c6f84ab121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c6f84ab121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c6f84ab121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c6f84ab121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c6f84ab121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c6f84ab121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c6f84ab121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c6f84ab121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c6f84ab121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c6f84ab121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c6f84ab121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c6f84ab121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c6f84ab121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c6f84ab121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c6f84ab121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c6f84ab121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c6f84ab121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c6f84ab121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c6f84ab121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c6f84ab121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c6f84ab121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c6f84ab121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c6f84ab121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c6f84ab121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c6f84ab121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c6f84ab121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c6f84ab121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c6f84ab121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c6f84ab121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c6f84ab121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c6f84ab121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c6f84ab121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c6f84ab121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c6f84ab121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c6f84ab121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c6f84ab121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c6f84ab121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c6f84ab121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c6f84ab121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c6f84ab121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c6f84ab121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c6f84ab121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c6f84ab121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c6f84ab121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c6f84ab121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c6f84ab121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c6f84ab121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c6f84ab121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c6f84ab121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c6f84ab121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c6f84ab121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c6f84ab121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c6f84ab121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c6f84ab121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c6f84ab121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c6f84ab121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c6f84ab121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c6f84ab121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c6f84ab121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c6f84ab121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c6f84ab121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c6f84ab121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c6f84ab121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c6f84ab121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c6f84ab121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c6f84ab121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c6f84ab121_0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c6f84ab121_0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c6f84ab121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c6f84ab121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c6f84ab121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c6f84ab121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c6f84ab121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c6f84ab121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c6f84ab121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c6f84ab121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c6f84ab121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c6f84ab121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c6f84ab121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c6f84ab121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c6f84ab121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c6f84ab121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c6f84ab121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c6f84ab121_0_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c6f84ab121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c6f84ab121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c6f84ab121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c6f84ab121_0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c6f84ab121_0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c6f84ab121_0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c6f84ab121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c6f84ab121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c6f84ab121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c6f84ab121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c6f84ab121_0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c6f84ab121_0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c6f84ab121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c6f84ab121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c6f84ab121_0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c6f84ab121_0_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c370fb638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c370fb638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c6f84ab121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c6f84ab121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c6f84ab121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c6f84ab121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c6f84ab121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c6f84ab121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c6f84ab121_0_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c6f84ab121_0_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c6f84ab121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c6f84ab121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c370fb638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c370fb638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c370fb638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c370fb638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c370fb638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c370fb638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c370fb638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c370fb638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c370fb63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c370fb63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c370fb638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c370fb638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c370fb638a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c370fb638a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c6f84ab121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c6f84ab121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c6f84ab121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c6f84ab121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c370fb638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c370fb638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c370fb638a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c370fb638a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c370fb638a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c370fb638a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c370fb638a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c370fb638a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c370fb638a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c370fb638a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c370fb638a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c370fb638a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c370fb638a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c370fb638a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c370fb638a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c370fb638a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c370fb638a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c370fb638a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c6f84ab121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c6f84ab121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0.xml"/><Relationship Id="rId3" Type="http://schemas.openxmlformats.org/officeDocument/2006/relationships/hyperlink" Target="https://developer.mozilla.org/en-US/docs/Web/HTTP/Cookies"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1.xml"/><Relationship Id="rId3" Type="http://schemas.openxmlformats.org/officeDocument/2006/relationships/hyperlink" Target="https://www.php.net/manual/en/function.setcookie.php" TargetMode="External"/><Relationship Id="rId4" Type="http://schemas.openxmlformats.org/officeDocument/2006/relationships/hyperlink" Target="https://www.php.net/manual/en/reserved.variables.cookies.php"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 Id="rId3" Type="http://schemas.openxmlformats.org/officeDocument/2006/relationships/image" Target="../media/image3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 Id="rId3" Type="http://schemas.openxmlformats.org/officeDocument/2006/relationships/image" Target="../media/image4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7.xml"/><Relationship Id="rId3" Type="http://schemas.openxmlformats.org/officeDocument/2006/relationships/image" Target="../media/image4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8.xml"/><Relationship Id="rId3" Type="http://schemas.openxmlformats.org/officeDocument/2006/relationships/image" Target="../media/image4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1.xml"/><Relationship Id="rId3" Type="http://schemas.openxmlformats.org/officeDocument/2006/relationships/hyperlink" Target="https://www.php.net/manual/en/features.file-upload.post-method.php"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2.xml"/><Relationship Id="rId3" Type="http://schemas.openxmlformats.org/officeDocument/2006/relationships/image" Target="../media/image44.png"/><Relationship Id="rId4" Type="http://schemas.openxmlformats.org/officeDocument/2006/relationships/hyperlink" Target="https://www.php.net/manual/en/features.file-upload.post-method.php"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3.xml"/><Relationship Id="rId3" Type="http://schemas.openxmlformats.org/officeDocument/2006/relationships/image" Target="../media/image38.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4.xml"/><Relationship Id="rId3" Type="http://schemas.openxmlformats.org/officeDocument/2006/relationships/image" Target="../media/image48.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5.xml"/><Relationship Id="rId3" Type="http://schemas.openxmlformats.org/officeDocument/2006/relationships/image" Target="../media/image45.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6.xml"/><Relationship Id="rId3" Type="http://schemas.openxmlformats.org/officeDocument/2006/relationships/hyperlink" Target="https://www.php.net/manual/en/ref.filesystem.php"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7.xml"/><Relationship Id="rId3" Type="http://schemas.openxmlformats.org/officeDocument/2006/relationships/image" Target="../media/image5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0.xml"/><Relationship Id="rId3" Type="http://schemas.openxmlformats.org/officeDocument/2006/relationships/hyperlink" Target="https://developer.mozilla.org/en-US/docs/Web/HTTP/Headers/Content-Disposition" TargetMode="External"/><Relationship Id="rId4" Type="http://schemas.openxmlformats.org/officeDocument/2006/relationships/hyperlink" Target="https://www.php.net/manual/en/function.readfile.php"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1.xml"/><Relationship Id="rId3" Type="http://schemas.openxmlformats.org/officeDocument/2006/relationships/image" Target="../media/image4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hyperlink" Target="http://localhost:8080"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hyperlink" Target="http://localhost:8080/nama-file.php"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1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hyperlink" Target="https://www.udemy.com/course/pemrograman-php-pemula-sampai-mahir/?referralCode=FB1EE79284AE417D17C5" TargetMode="External"/><Relationship Id="rId4" Type="http://schemas.openxmlformats.org/officeDocument/2006/relationships/hyperlink" Target="https://www.udemy.com/course/pemrograman-javascript-pemula-sampai-mahir/?referralCode=FC7637E34B7BEE58DE7B"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1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1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hyperlink" Target="https://tools.ietf.org/html/rfc3875"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4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1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2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1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1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2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18.png"/><Relationship Id="rId4" Type="http://schemas.openxmlformats.org/officeDocument/2006/relationships/image" Target="../media/image2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hyperlink" Target="https://www.php.net/manual/en/function.htmlspecialchars.php"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2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image" Target="../media/image27.png"/><Relationship Id="rId4" Type="http://schemas.openxmlformats.org/officeDocument/2006/relationships/image" Target="../media/image1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image" Target="../media/image2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3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3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 Id="rId3" Type="http://schemas.openxmlformats.org/officeDocument/2006/relationships/image" Target="../media/image2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 Id="rId3"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 Id="rId3" Type="http://schemas.openxmlformats.org/officeDocument/2006/relationships/image" Target="../media/image2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hyperlink" Target="https://www.google.com"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 Id="rId3" Type="http://schemas.openxmlformats.org/officeDocument/2006/relationships/image" Target="../media/image4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 Id="rId3" Type="http://schemas.openxmlformats.org/officeDocument/2006/relationships/hyperlink" Target="https://developer.mozilla.org/id/docs/Web/HTTP/Status"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 Id="rId3" Type="http://schemas.openxmlformats.org/officeDocument/2006/relationships/image" Target="../media/image2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image" Target="../media/image3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 Id="rId3" Type="http://schemas.openxmlformats.org/officeDocument/2006/relationships/hyperlink" Target="https://www.php.net/manual/en/book.session.php" TargetMode="External"/><Relationship Id="rId4" Type="http://schemas.openxmlformats.org/officeDocument/2006/relationships/image" Target="../media/image3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 Id="rId3" Type="http://schemas.openxmlformats.org/officeDocument/2006/relationships/image" Target="../media/image3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 Id="rId3" Type="http://schemas.openxmlformats.org/officeDocument/2006/relationships/image" Target="../media/image3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 Id="rId3" Type="http://schemas.openxmlformats.org/officeDocument/2006/relationships/image" Target="../media/image3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 Id="rId3" Type="http://schemas.openxmlformats.org/officeDocument/2006/relationships/image" Target="../media/image3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8.xml"/><Relationship Id="rId3" Type="http://schemas.openxmlformats.org/officeDocument/2006/relationships/image" Target="../media/image5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PHP Web</a:t>
            </a:r>
            <a:endParaRPr/>
          </a:p>
        </p:txBody>
      </p:sp>
      <p:sp>
        <p:nvSpPr>
          <p:cNvPr id="164" name="Google Shape;164;p2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Web</a:t>
            </a:r>
            <a:endParaRPr/>
          </a:p>
        </p:txBody>
      </p:sp>
      <p:pic>
        <p:nvPicPr>
          <p:cNvPr id="219" name="Google Shape;219;p34"/>
          <p:cNvPicPr preferRelativeResize="0"/>
          <p:nvPr/>
        </p:nvPicPr>
        <p:blipFill>
          <a:blip r:embed="rId3">
            <a:alphaModFix/>
          </a:blip>
          <a:stretch>
            <a:fillRect/>
          </a:stretch>
        </p:blipFill>
        <p:spPr>
          <a:xfrm>
            <a:off x="152400" y="2006250"/>
            <a:ext cx="8839199" cy="2948599"/>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1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Cookie</a:t>
            </a:r>
            <a:endParaRPr/>
          </a:p>
        </p:txBody>
      </p:sp>
      <p:sp>
        <p:nvSpPr>
          <p:cNvPr id="749" name="Google Shape;749;p1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Cookie adalah data dalam bentuk key-value yang dikirim oleh Server pada HTTP Response untuk disimpan di Client (Web Browser)</a:t>
            </a:r>
            <a:endParaRPr/>
          </a:p>
          <a:p>
            <a:pPr indent="-311150" lvl="0" marL="457200" rtl="0" algn="l">
              <a:spcBef>
                <a:spcPts val="0"/>
              </a:spcBef>
              <a:spcAft>
                <a:spcPts val="0"/>
              </a:spcAft>
              <a:buSzPts val="1300"/>
              <a:buChar char="●"/>
            </a:pPr>
            <a:r>
              <a:rPr lang="id"/>
              <a:t>Ketika Web Browser menerima cookie, secara otomatis, request selanjutnya cookie tersebut akan dikirim di setiap HTTP Request yang dilakukan ke Server</a:t>
            </a:r>
            <a:endParaRPr/>
          </a:p>
          <a:p>
            <a:pPr indent="-311150" lvl="0" marL="457200" rtl="0" algn="l">
              <a:spcBef>
                <a:spcPts val="0"/>
              </a:spcBef>
              <a:spcAft>
                <a:spcPts val="0"/>
              </a:spcAft>
              <a:buSzPts val="1300"/>
              <a:buChar char="●"/>
            </a:pPr>
            <a:r>
              <a:rPr lang="id" u="sng">
                <a:solidFill>
                  <a:schemeClr val="hlink"/>
                </a:solidFill>
                <a:hlinkClick r:id="rId3"/>
              </a:rPr>
              <a:t>https://developer.mozilla.org/en-US/docs/Web/HTTP/Cookies</a:t>
            </a:r>
            <a:r>
              <a:rPr lang="id"/>
              <a:t> </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1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Cookie di PHP</a:t>
            </a:r>
            <a:endParaRPr/>
          </a:p>
        </p:txBody>
      </p:sp>
      <p:sp>
        <p:nvSpPr>
          <p:cNvPr id="755" name="Google Shape;755;p1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membuat cookie di PHP, kita bisa menggunakan function setcookie(...)</a:t>
            </a:r>
            <a:endParaRPr/>
          </a:p>
          <a:p>
            <a:pPr indent="-311150" lvl="0" marL="457200" rtl="0" algn="l">
              <a:spcBef>
                <a:spcPts val="0"/>
              </a:spcBef>
              <a:spcAft>
                <a:spcPts val="0"/>
              </a:spcAft>
              <a:buSzPts val="1300"/>
              <a:buChar char="●"/>
            </a:pPr>
            <a:r>
              <a:rPr lang="id" u="sng">
                <a:solidFill>
                  <a:schemeClr val="hlink"/>
                </a:solidFill>
                <a:hlinkClick r:id="rId3"/>
              </a:rPr>
              <a:t>https://www.php.net/manual/en/function.setcookie.php</a:t>
            </a:r>
            <a:endParaRPr/>
          </a:p>
          <a:p>
            <a:pPr indent="-311150" lvl="0" marL="457200" rtl="0" algn="l">
              <a:spcBef>
                <a:spcPts val="0"/>
              </a:spcBef>
              <a:spcAft>
                <a:spcPts val="0"/>
              </a:spcAft>
              <a:buSzPts val="1300"/>
              <a:buChar char="●"/>
            </a:pPr>
            <a:r>
              <a:rPr lang="id"/>
              <a:t>Cookie merupakan bagian dari HTTP Header, jadi pastikan cookie dibuat sebelum content di render di PHP</a:t>
            </a:r>
            <a:endParaRPr/>
          </a:p>
          <a:p>
            <a:pPr indent="-311150" lvl="0" marL="457200" rtl="0" algn="l">
              <a:spcBef>
                <a:spcPts val="0"/>
              </a:spcBef>
              <a:spcAft>
                <a:spcPts val="0"/>
              </a:spcAft>
              <a:buSzPts val="1300"/>
              <a:buChar char="●"/>
            </a:pPr>
            <a:r>
              <a:rPr lang="id"/>
              <a:t>Untuk membaca cookie yang dikirim oleh client, kita bisa menggunakan global variable $_COOKIE</a:t>
            </a:r>
            <a:endParaRPr/>
          </a:p>
          <a:p>
            <a:pPr indent="-311150" lvl="0" marL="457200" rtl="0" algn="l">
              <a:spcBef>
                <a:spcPts val="0"/>
              </a:spcBef>
              <a:spcAft>
                <a:spcPts val="0"/>
              </a:spcAft>
              <a:buSzPts val="1300"/>
              <a:buChar char="●"/>
            </a:pPr>
            <a:r>
              <a:rPr lang="id" u="sng">
                <a:solidFill>
                  <a:schemeClr val="hlink"/>
                </a:solidFill>
                <a:hlinkClick r:id="rId4"/>
              </a:rPr>
              <a:t>https://www.php.net/manual/en/reserved.variables.cookies.php</a:t>
            </a:r>
            <a:r>
              <a:rPr lang="id"/>
              <a:t> </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Cookie</a:t>
            </a:r>
            <a:endParaRPr/>
          </a:p>
        </p:txBody>
      </p:sp>
      <p:pic>
        <p:nvPicPr>
          <p:cNvPr id="761" name="Google Shape;761;p126"/>
          <p:cNvPicPr preferRelativeResize="0"/>
          <p:nvPr/>
        </p:nvPicPr>
        <p:blipFill>
          <a:blip r:embed="rId3">
            <a:alphaModFix/>
          </a:blip>
          <a:stretch>
            <a:fillRect/>
          </a:stretch>
        </p:blipFill>
        <p:spPr>
          <a:xfrm>
            <a:off x="152400" y="2006250"/>
            <a:ext cx="8839199" cy="222956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Mengambil Cookie</a:t>
            </a:r>
            <a:endParaRPr/>
          </a:p>
        </p:txBody>
      </p:sp>
      <p:pic>
        <p:nvPicPr>
          <p:cNvPr id="767" name="Google Shape;767;p127"/>
          <p:cNvPicPr preferRelativeResize="0"/>
          <p:nvPr/>
        </p:nvPicPr>
        <p:blipFill>
          <a:blip r:embed="rId3">
            <a:alphaModFix/>
          </a:blip>
          <a:stretch>
            <a:fillRect/>
          </a:stretch>
        </p:blipFill>
        <p:spPr>
          <a:xfrm>
            <a:off x="152400" y="2006250"/>
            <a:ext cx="8839199" cy="2094917"/>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1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Hati-Hati Menggunakan Cookie</a:t>
            </a:r>
            <a:endParaRPr/>
          </a:p>
        </p:txBody>
      </p:sp>
      <p:sp>
        <p:nvSpPr>
          <p:cNvPr id="773" name="Google Shape;773;p1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Jangan terlalu banyak data di cookie, karena semua data di cookie akan selalu dikirim di tiap HTTP Request, semakin banyak, semakin lambat karena data yang harus dikirim banyak</a:t>
            </a:r>
            <a:endParaRPr/>
          </a:p>
          <a:p>
            <a:pPr indent="-311150" lvl="0" marL="457200" rtl="0" algn="l">
              <a:spcBef>
                <a:spcPts val="0"/>
              </a:spcBef>
              <a:spcAft>
                <a:spcPts val="0"/>
              </a:spcAft>
              <a:buSzPts val="1300"/>
              <a:buChar char="●"/>
            </a:pPr>
            <a:r>
              <a:rPr lang="id"/>
              <a:t>Cookie bisa diubah oleh user, jadi jangan mudah percaya dengan isi cookie, misal menyimpan informasi hak akses di cookie</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12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Session dan Cookie</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1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Session dan Cookie</a:t>
            </a:r>
            <a:endParaRPr/>
          </a:p>
        </p:txBody>
      </p:sp>
      <p:sp>
        <p:nvSpPr>
          <p:cNvPr id="784" name="Google Shape;784;p1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belajar session di PHP, sebenarnya session id di PHP disimpan dalam cookie</a:t>
            </a:r>
            <a:endParaRPr/>
          </a:p>
          <a:p>
            <a:pPr indent="-311150" lvl="0" marL="457200" rtl="0" algn="l">
              <a:spcBef>
                <a:spcPts val="0"/>
              </a:spcBef>
              <a:spcAft>
                <a:spcPts val="0"/>
              </a:spcAft>
              <a:buSzPts val="1300"/>
              <a:buChar char="●"/>
            </a:pPr>
            <a:r>
              <a:rPr lang="id"/>
              <a:t>Ketika kita membuat session, PHP akan membuat cookie session id, cookie session id tersebut digunakan sebagai id untuk file session di server PHP</a:t>
            </a:r>
            <a:endParaRPr/>
          </a:p>
          <a:p>
            <a:pPr indent="-311150" lvl="0" marL="457200" rtl="0" algn="l">
              <a:spcBef>
                <a:spcPts val="0"/>
              </a:spcBef>
              <a:spcAft>
                <a:spcPts val="0"/>
              </a:spcAft>
              <a:buSzPts val="1300"/>
              <a:buChar char="●"/>
            </a:pPr>
            <a:r>
              <a:rPr lang="id"/>
              <a:t>Ketika web browser mengirim cookie berisi session id tersebut, PHP akan mengecek apakah nama file dengan session id tersebut ada atau tidak, jika ada, otomatis session nya valid dan akan di ambil semua data session di dalam file tersebut</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1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Session di PHP</a:t>
            </a:r>
            <a:endParaRPr/>
          </a:p>
        </p:txBody>
      </p:sp>
      <p:pic>
        <p:nvPicPr>
          <p:cNvPr id="790" name="Google Shape;790;p131"/>
          <p:cNvPicPr preferRelativeResize="0"/>
          <p:nvPr/>
        </p:nvPicPr>
        <p:blipFill>
          <a:blip r:embed="rId3">
            <a:alphaModFix/>
          </a:blip>
          <a:stretch>
            <a:fillRect/>
          </a:stretch>
        </p:blipFill>
        <p:spPr>
          <a:xfrm>
            <a:off x="1130788" y="2006250"/>
            <a:ext cx="6882422" cy="298485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1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Session Cookie PHP</a:t>
            </a:r>
            <a:endParaRPr/>
          </a:p>
        </p:txBody>
      </p:sp>
      <p:pic>
        <p:nvPicPr>
          <p:cNvPr id="796" name="Google Shape;796;p132"/>
          <p:cNvPicPr preferRelativeResize="0"/>
          <p:nvPr/>
        </p:nvPicPr>
        <p:blipFill>
          <a:blip r:embed="rId3">
            <a:alphaModFix/>
          </a:blip>
          <a:stretch>
            <a:fillRect/>
          </a:stretch>
        </p:blipFill>
        <p:spPr>
          <a:xfrm>
            <a:off x="152400" y="2006250"/>
            <a:ext cx="8839201" cy="2545503"/>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3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Upload File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Web Host</a:t>
            </a:r>
            <a:endParaRPr/>
          </a:p>
        </p:txBody>
      </p:sp>
      <p:sp>
        <p:nvSpPr>
          <p:cNvPr id="225" name="Google Shape;225;p35"/>
          <p:cNvSpPr txBox="1"/>
          <p:nvPr>
            <p:ph idx="1" type="body"/>
          </p:nvPr>
        </p:nvSpPr>
        <p:spPr>
          <a:xfrm>
            <a:off x="729450" y="2078875"/>
            <a:ext cx="43824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Pemilik Web, biasanya tidak menjalankan aplikasi Web Server di komputer pribadi nya</a:t>
            </a:r>
            <a:endParaRPr/>
          </a:p>
          <a:p>
            <a:pPr indent="-311150" lvl="0" marL="457200" rtl="0" algn="l">
              <a:spcBef>
                <a:spcPts val="0"/>
              </a:spcBef>
              <a:spcAft>
                <a:spcPts val="0"/>
              </a:spcAft>
              <a:buSzPts val="1300"/>
              <a:buChar char="●"/>
            </a:pPr>
            <a:r>
              <a:rPr lang="id"/>
              <a:t>Biasanya mereka akan menyewa komputer di tempat penyedia data center (kumpulan komputer) yang terjamin keandalan dan kecepatan koneksi internetnya</a:t>
            </a:r>
            <a:endParaRPr/>
          </a:p>
          <a:p>
            <a:pPr indent="-311150" lvl="0" marL="457200" rtl="0" algn="l">
              <a:spcBef>
                <a:spcPts val="0"/>
              </a:spcBef>
              <a:spcAft>
                <a:spcPts val="0"/>
              </a:spcAft>
              <a:buSzPts val="1300"/>
              <a:buChar char="●"/>
            </a:pPr>
            <a:r>
              <a:rPr lang="id"/>
              <a:t>Pihak penyedia komputer untuk Web Server biasa disebut Web Host</a:t>
            </a:r>
            <a:endParaRPr/>
          </a:p>
        </p:txBody>
      </p:sp>
      <p:pic>
        <p:nvPicPr>
          <p:cNvPr id="226" name="Google Shape;226;p35"/>
          <p:cNvPicPr preferRelativeResize="0"/>
          <p:nvPr/>
        </p:nvPicPr>
        <p:blipFill>
          <a:blip r:embed="rId3">
            <a:alphaModFix/>
          </a:blip>
          <a:stretch>
            <a:fillRect/>
          </a:stretch>
        </p:blipFill>
        <p:spPr>
          <a:xfrm>
            <a:off x="5264250" y="2006250"/>
            <a:ext cx="3727350" cy="2486142"/>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Upload File</a:t>
            </a:r>
            <a:endParaRPr/>
          </a:p>
        </p:txBody>
      </p:sp>
      <p:sp>
        <p:nvSpPr>
          <p:cNvPr id="807" name="Google Shape;807;p1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mengirim data berupa Query Param dan Form Post, kadang kita juga butuh melakukan upload file dari client ke server</a:t>
            </a:r>
            <a:endParaRPr/>
          </a:p>
          <a:p>
            <a:pPr indent="-311150" lvl="0" marL="457200" rtl="0" algn="l">
              <a:spcBef>
                <a:spcPts val="0"/>
              </a:spcBef>
              <a:spcAft>
                <a:spcPts val="0"/>
              </a:spcAft>
              <a:buSzPts val="1300"/>
              <a:buChar char="●"/>
            </a:pPr>
            <a:r>
              <a:rPr lang="id"/>
              <a:t>Dan PHP Web juga menerima upload file</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1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PHP Upload File</a:t>
            </a:r>
            <a:endParaRPr/>
          </a:p>
        </p:txBody>
      </p:sp>
      <p:sp>
        <p:nvSpPr>
          <p:cNvPr id="813" name="Google Shape;813;p1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PHP, untuk file yang di upload dari server, kita bisa menangkapnya dari global variable $_FILES</a:t>
            </a:r>
            <a:endParaRPr/>
          </a:p>
          <a:p>
            <a:pPr indent="-311150" lvl="0" marL="457200" rtl="0" algn="l">
              <a:spcBef>
                <a:spcPts val="0"/>
              </a:spcBef>
              <a:spcAft>
                <a:spcPts val="0"/>
              </a:spcAft>
              <a:buSzPts val="1300"/>
              <a:buChar char="●"/>
            </a:pPr>
            <a:r>
              <a:rPr lang="id"/>
              <a:t>Setiap ada file yang di upload, secara otomatis $_FILES akan berisi informasi seputar file yang di upload</a:t>
            </a:r>
            <a:endParaRPr/>
          </a:p>
          <a:p>
            <a:pPr indent="-311150" lvl="0" marL="457200" rtl="0" algn="l">
              <a:spcBef>
                <a:spcPts val="0"/>
              </a:spcBef>
              <a:spcAft>
                <a:spcPts val="0"/>
              </a:spcAft>
              <a:buSzPts val="1300"/>
              <a:buChar char="●"/>
            </a:pPr>
            <a:r>
              <a:rPr lang="id" u="sng">
                <a:solidFill>
                  <a:schemeClr val="hlink"/>
                </a:solidFill>
                <a:hlinkClick r:id="rId3"/>
              </a:rPr>
              <a:t>https://www.php.net/manual/en/features.file-upload.post-method.php</a:t>
            </a:r>
            <a:r>
              <a:rPr lang="id"/>
              <a:t> </a:t>
            </a:r>
            <a:endParaRPr/>
          </a:p>
          <a:p>
            <a:pPr indent="-311150" lvl="0" marL="457200" rtl="0" algn="l">
              <a:spcBef>
                <a:spcPts val="0"/>
              </a:spcBef>
              <a:spcAft>
                <a:spcPts val="0"/>
              </a:spcAft>
              <a:buSzPts val="1300"/>
              <a:buChar char="●"/>
            </a:pPr>
            <a:r>
              <a:rPr lang="id"/>
              <a:t>Saat di upload ke server, file akan secara otomatis disimpan di temporary folder di server, dari situ kita bisa pindahkan ke lokasi yang kita inginkan</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$_FILES</a:t>
            </a:r>
            <a:endParaRPr/>
          </a:p>
        </p:txBody>
      </p:sp>
      <p:pic>
        <p:nvPicPr>
          <p:cNvPr id="819" name="Google Shape;819;p136"/>
          <p:cNvPicPr preferRelativeResize="0"/>
          <p:nvPr/>
        </p:nvPicPr>
        <p:blipFill>
          <a:blip r:embed="rId3">
            <a:alphaModFix/>
          </a:blip>
          <a:stretch>
            <a:fillRect/>
          </a:stretch>
        </p:blipFill>
        <p:spPr>
          <a:xfrm>
            <a:off x="543638" y="1998375"/>
            <a:ext cx="8056729" cy="2984849"/>
          </a:xfrm>
          <a:prstGeom prst="rect">
            <a:avLst/>
          </a:prstGeom>
          <a:noFill/>
          <a:ln>
            <a:noFill/>
          </a:ln>
        </p:spPr>
      </p:pic>
      <p:sp>
        <p:nvSpPr>
          <p:cNvPr id="820" name="Google Shape;820;p136"/>
          <p:cNvSpPr txBox="1"/>
          <p:nvPr/>
        </p:nvSpPr>
        <p:spPr>
          <a:xfrm>
            <a:off x="0" y="0"/>
            <a:ext cx="613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u="sng">
                <a:solidFill>
                  <a:schemeClr val="hlink"/>
                </a:solidFill>
                <a:hlinkClick r:id="rId4"/>
              </a:rPr>
              <a:t>https://www.php.net/manual/en/features.file-upload.post-method.php</a:t>
            </a:r>
            <a:r>
              <a:rPr lang="id"/>
              <a:t>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PHP Info - Upload Configuration</a:t>
            </a:r>
            <a:endParaRPr/>
          </a:p>
        </p:txBody>
      </p:sp>
      <p:pic>
        <p:nvPicPr>
          <p:cNvPr id="826" name="Google Shape;826;p137"/>
          <p:cNvPicPr preferRelativeResize="0"/>
          <p:nvPr/>
        </p:nvPicPr>
        <p:blipFill>
          <a:blip r:embed="rId3">
            <a:alphaModFix/>
          </a:blip>
          <a:stretch>
            <a:fillRect/>
          </a:stretch>
        </p:blipFill>
        <p:spPr>
          <a:xfrm>
            <a:off x="152400" y="2006250"/>
            <a:ext cx="8839199" cy="744989"/>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1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Form Upload</a:t>
            </a:r>
            <a:endParaRPr/>
          </a:p>
        </p:txBody>
      </p:sp>
      <p:pic>
        <p:nvPicPr>
          <p:cNvPr id="832" name="Google Shape;832;p138"/>
          <p:cNvPicPr preferRelativeResize="0"/>
          <p:nvPr/>
        </p:nvPicPr>
        <p:blipFill>
          <a:blip r:embed="rId3">
            <a:alphaModFix/>
          </a:blip>
          <a:stretch>
            <a:fillRect/>
          </a:stretch>
        </p:blipFill>
        <p:spPr>
          <a:xfrm>
            <a:off x="152400" y="2006250"/>
            <a:ext cx="7976753" cy="2984849"/>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Menerima File Upload</a:t>
            </a:r>
            <a:endParaRPr/>
          </a:p>
        </p:txBody>
      </p:sp>
      <p:pic>
        <p:nvPicPr>
          <p:cNvPr id="838" name="Google Shape;838;p139"/>
          <p:cNvPicPr preferRelativeResize="0"/>
          <p:nvPr/>
        </p:nvPicPr>
        <p:blipFill>
          <a:blip r:embed="rId3">
            <a:alphaModFix/>
          </a:blip>
          <a:stretch>
            <a:fillRect/>
          </a:stretch>
        </p:blipFill>
        <p:spPr>
          <a:xfrm>
            <a:off x="152400" y="2006250"/>
            <a:ext cx="8839200" cy="2457106"/>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Memindahkan File Upload</a:t>
            </a:r>
            <a:endParaRPr/>
          </a:p>
        </p:txBody>
      </p:sp>
      <p:sp>
        <p:nvSpPr>
          <p:cNvPr id="844" name="Google Shape;844;p1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file upload akan disimpan di temporary folder</a:t>
            </a:r>
            <a:endParaRPr/>
          </a:p>
          <a:p>
            <a:pPr indent="-311150" lvl="0" marL="457200" rtl="0" algn="l">
              <a:spcBef>
                <a:spcPts val="0"/>
              </a:spcBef>
              <a:spcAft>
                <a:spcPts val="0"/>
              </a:spcAft>
              <a:buSzPts val="1300"/>
              <a:buChar char="●"/>
            </a:pPr>
            <a:r>
              <a:rPr lang="id"/>
              <a:t>Kadang kita ingin memindahkan file tersebut ke lokasi dimana kita bisa mengakses file tersebut</a:t>
            </a:r>
            <a:endParaRPr/>
          </a:p>
          <a:p>
            <a:pPr indent="-311150" lvl="0" marL="457200" rtl="0" algn="l">
              <a:spcBef>
                <a:spcPts val="0"/>
              </a:spcBef>
              <a:spcAft>
                <a:spcPts val="0"/>
              </a:spcAft>
              <a:buSzPts val="1300"/>
              <a:buChar char="●"/>
            </a:pPr>
            <a:r>
              <a:rPr lang="id"/>
              <a:t>Untuk melakukan hal tersebut, PHP memiliki banyak function untuk memanipulasi file dan folder</a:t>
            </a:r>
            <a:endParaRPr/>
          </a:p>
          <a:p>
            <a:pPr indent="-311150" lvl="0" marL="457200" rtl="0" algn="l">
              <a:spcBef>
                <a:spcPts val="0"/>
              </a:spcBef>
              <a:spcAft>
                <a:spcPts val="0"/>
              </a:spcAft>
              <a:buSzPts val="1300"/>
              <a:buChar char="●"/>
            </a:pPr>
            <a:r>
              <a:rPr lang="id" u="sng">
                <a:solidFill>
                  <a:schemeClr val="hlink"/>
                </a:solidFill>
                <a:hlinkClick r:id="rId3"/>
              </a:rPr>
              <a:t>https://www.php.net/manual/en/ref.filesystem.php</a:t>
            </a:r>
            <a:r>
              <a:rPr lang="id"/>
              <a:t> </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1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Memindahkan File Upload</a:t>
            </a:r>
            <a:endParaRPr/>
          </a:p>
        </p:txBody>
      </p:sp>
      <p:pic>
        <p:nvPicPr>
          <p:cNvPr id="850" name="Google Shape;850;p141"/>
          <p:cNvPicPr preferRelativeResize="0"/>
          <p:nvPr/>
        </p:nvPicPr>
        <p:blipFill>
          <a:blip r:embed="rId3">
            <a:alphaModFix/>
          </a:blip>
          <a:stretch>
            <a:fillRect/>
          </a:stretch>
        </p:blipFill>
        <p:spPr>
          <a:xfrm>
            <a:off x="152400" y="2006250"/>
            <a:ext cx="8839200" cy="264742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4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Download File</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Download File</a:t>
            </a:r>
            <a:endParaRPr/>
          </a:p>
        </p:txBody>
      </p:sp>
      <p:sp>
        <p:nvSpPr>
          <p:cNvPr id="861" name="Google Shape;861;p1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web, kadang-kadang kita butuh mengembalikan content berupa file yang butuh di download oleh client</a:t>
            </a:r>
            <a:endParaRPr/>
          </a:p>
          <a:p>
            <a:pPr indent="-311150" lvl="0" marL="457200" rtl="0" algn="l">
              <a:spcBef>
                <a:spcPts val="0"/>
              </a:spcBef>
              <a:spcAft>
                <a:spcPts val="0"/>
              </a:spcAft>
              <a:buSzPts val="1300"/>
              <a:buChar char="●"/>
            </a:pPr>
            <a:r>
              <a:rPr lang="id"/>
              <a:t>Sebenarnya, kita bisa langsung mengakses file tersebut melalui URL, namun kita kita mau, kita juga bisa menggunakan PHP untuk membuat content dalam bentuk file dan memaksa client untuk mendownload nya</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Domain</a:t>
            </a:r>
            <a:endParaRPr/>
          </a:p>
        </p:txBody>
      </p:sp>
      <p:sp>
        <p:nvSpPr>
          <p:cNvPr id="232" name="Google Shape;232;p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komputer Web terhubung ke internet, biasanya dia memiliki alamat</a:t>
            </a:r>
            <a:endParaRPr/>
          </a:p>
          <a:p>
            <a:pPr indent="-311150" lvl="0" marL="457200" rtl="0" algn="l">
              <a:spcBef>
                <a:spcPts val="0"/>
              </a:spcBef>
              <a:spcAft>
                <a:spcPts val="0"/>
              </a:spcAft>
              <a:buSzPts val="1300"/>
              <a:buChar char="●"/>
            </a:pPr>
            <a:r>
              <a:rPr lang="id"/>
              <a:t>Alamat ini bernama ip address, formatnya misal nya 172.217.194.94</a:t>
            </a:r>
            <a:endParaRPr/>
          </a:p>
          <a:p>
            <a:pPr indent="-311150" lvl="0" marL="457200" rtl="0" algn="l">
              <a:spcBef>
                <a:spcPts val="0"/>
              </a:spcBef>
              <a:spcAft>
                <a:spcPts val="0"/>
              </a:spcAft>
              <a:buSzPts val="1300"/>
              <a:buChar char="●"/>
            </a:pPr>
            <a:r>
              <a:rPr lang="id"/>
              <a:t>Karena alamat ip address sangat menyulitkan untuk diingat</a:t>
            </a:r>
            <a:endParaRPr/>
          </a:p>
          <a:p>
            <a:pPr indent="-311150" lvl="0" marL="457200" rtl="0" algn="l">
              <a:spcBef>
                <a:spcPts val="0"/>
              </a:spcBef>
              <a:spcAft>
                <a:spcPts val="0"/>
              </a:spcAft>
              <a:buSzPts val="1300"/>
              <a:buChar char="●"/>
            </a:pPr>
            <a:r>
              <a:rPr lang="id"/>
              <a:t>Untung saja ada yang namanya nama domain</a:t>
            </a:r>
            <a:endParaRPr/>
          </a:p>
          <a:p>
            <a:pPr indent="-311150" lvl="0" marL="457200" rtl="0" algn="l">
              <a:spcBef>
                <a:spcPts val="0"/>
              </a:spcBef>
              <a:spcAft>
                <a:spcPts val="0"/>
              </a:spcAft>
              <a:buSzPts val="1300"/>
              <a:buChar char="●"/>
            </a:pPr>
            <a:r>
              <a:rPr lang="id"/>
              <a:t>Nama domain adalah alamat yang bisa digunakan sebagai alias ke ip address</a:t>
            </a:r>
            <a:endParaRPr/>
          </a:p>
          <a:p>
            <a:pPr indent="-311150" lvl="0" marL="457200" rtl="0" algn="l">
              <a:spcBef>
                <a:spcPts val="0"/>
              </a:spcBef>
              <a:spcAft>
                <a:spcPts val="0"/>
              </a:spcAft>
              <a:buSzPts val="1300"/>
              <a:buChar char="●"/>
            </a:pPr>
            <a:r>
              <a:rPr lang="id"/>
              <a:t>Misal seperti google.co.id, blibli.com, dan lain-lain</a:t>
            </a:r>
            <a:endParaRPr/>
          </a:p>
          <a:p>
            <a:pPr indent="-311150" lvl="0" marL="457200" rtl="0" algn="l">
              <a:spcBef>
                <a:spcPts val="0"/>
              </a:spcBef>
              <a:spcAft>
                <a:spcPts val="0"/>
              </a:spcAft>
              <a:buSzPts val="1300"/>
              <a:buChar char="●"/>
            </a:pPr>
            <a:r>
              <a:rPr lang="id"/>
              <a:t>Dengan nama domain, sebagai manusia kita akan mudah mengingat dibandingkan ip address</a:t>
            </a:r>
            <a:endParaRPr/>
          </a:p>
          <a:p>
            <a:pPr indent="-311150" lvl="0" marL="457200" rtl="0" algn="l">
              <a:spcBef>
                <a:spcPts val="0"/>
              </a:spcBef>
              <a:spcAft>
                <a:spcPts val="0"/>
              </a:spcAft>
              <a:buSzPts val="1300"/>
              <a:buChar char="●"/>
            </a:pPr>
            <a:r>
              <a:rPr lang="id"/>
              <a:t>Namun, saat kita menggunakan nama domain, sebenarnya komputer tetap akan mengakses web menggunakan alamat ip address</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1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Download File di PHP</a:t>
            </a:r>
            <a:endParaRPr/>
          </a:p>
        </p:txBody>
      </p:sp>
      <p:sp>
        <p:nvSpPr>
          <p:cNvPr id="867" name="Google Shape;867;p1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Memaksa client untuk melakukan download file, sebenarnya sudah ada di standard HTTP Header, ini menggunakan Content-Disposition : </a:t>
            </a:r>
            <a:r>
              <a:rPr lang="id" u="sng">
                <a:solidFill>
                  <a:schemeClr val="hlink"/>
                </a:solidFill>
                <a:hlinkClick r:id="rId3"/>
              </a:rPr>
              <a:t>https://developer.mozilla.org/en-US/docs/Web/HTTP/Headers/Content-Disposition</a:t>
            </a:r>
            <a:r>
              <a:rPr lang="id"/>
              <a:t> </a:t>
            </a:r>
            <a:endParaRPr/>
          </a:p>
          <a:p>
            <a:pPr indent="-311150" lvl="0" marL="457200" rtl="0" algn="l">
              <a:spcBef>
                <a:spcPts val="0"/>
              </a:spcBef>
              <a:spcAft>
                <a:spcPts val="0"/>
              </a:spcAft>
              <a:buSzPts val="1300"/>
              <a:buChar char="●"/>
            </a:pPr>
            <a:r>
              <a:rPr lang="id"/>
              <a:t>Jadi di PHP kita cukup dengan menambahkan header tersebut, maka kita bisa secara otomatis memaksa browser untuk download file yang kita buat menggunakan PHP</a:t>
            </a:r>
            <a:endParaRPr/>
          </a:p>
          <a:p>
            <a:pPr indent="-311150" lvl="0" marL="457200" rtl="0" algn="l">
              <a:spcBef>
                <a:spcPts val="0"/>
              </a:spcBef>
              <a:spcAft>
                <a:spcPts val="0"/>
              </a:spcAft>
              <a:buSzPts val="1300"/>
              <a:buChar char="●"/>
            </a:pPr>
            <a:r>
              <a:rPr lang="id"/>
              <a:t>Untuk membaca file dan me-load nya di PHP, kita bisa menggunakan function readfile(filename) : </a:t>
            </a:r>
            <a:r>
              <a:rPr lang="id" u="sng">
                <a:solidFill>
                  <a:schemeClr val="hlink"/>
                </a:solidFill>
                <a:hlinkClick r:id="rId4"/>
              </a:rPr>
              <a:t>https://www.php.net/manual/en/function.readfile.php</a:t>
            </a:r>
            <a:r>
              <a:rPr lang="id"/>
              <a:t>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1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Download File di PHP</a:t>
            </a:r>
            <a:endParaRPr/>
          </a:p>
        </p:txBody>
      </p:sp>
      <p:pic>
        <p:nvPicPr>
          <p:cNvPr id="873" name="Google Shape;873;p145"/>
          <p:cNvPicPr preferRelativeResize="0"/>
          <p:nvPr/>
        </p:nvPicPr>
        <p:blipFill>
          <a:blip r:embed="rId3">
            <a:alphaModFix/>
          </a:blip>
          <a:stretch>
            <a:fillRect/>
          </a:stretch>
        </p:blipFill>
        <p:spPr>
          <a:xfrm>
            <a:off x="152400" y="2006250"/>
            <a:ext cx="8839199" cy="2602653"/>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1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1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884" name="Google Shape;884;p1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Composer</a:t>
            </a:r>
            <a:endParaRPr/>
          </a:p>
          <a:p>
            <a:pPr indent="-311150" lvl="0" marL="457200" rtl="0" algn="l">
              <a:spcBef>
                <a:spcPts val="0"/>
              </a:spcBef>
              <a:spcAft>
                <a:spcPts val="0"/>
              </a:spcAft>
              <a:buSzPts val="1300"/>
              <a:buChar char="●"/>
            </a:pPr>
            <a:r>
              <a:rPr lang="id"/>
              <a:t>PHP Unit Test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Web Browser</a:t>
            </a:r>
            <a:endParaRPr/>
          </a:p>
        </p:txBody>
      </p:sp>
      <p:sp>
        <p:nvSpPr>
          <p:cNvPr id="238" name="Google Shape;238;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Web Server adalah aplikasi yang digunakan untuk menyimpan informasi Web</a:t>
            </a:r>
            <a:endParaRPr/>
          </a:p>
          <a:p>
            <a:pPr indent="-311150" lvl="0" marL="457200" rtl="0" algn="l">
              <a:spcBef>
                <a:spcPts val="0"/>
              </a:spcBef>
              <a:spcAft>
                <a:spcPts val="0"/>
              </a:spcAft>
              <a:buSzPts val="1300"/>
              <a:buChar char="●"/>
            </a:pPr>
            <a:r>
              <a:rPr lang="id"/>
              <a:t>Web Browser adalah aplikasi yang digunakan untuk mengakses Web melalui internet</a:t>
            </a:r>
            <a:endParaRPr/>
          </a:p>
          <a:p>
            <a:pPr indent="-311150" lvl="0" marL="457200" rtl="0" algn="l">
              <a:spcBef>
                <a:spcPts val="0"/>
              </a:spcBef>
              <a:spcAft>
                <a:spcPts val="0"/>
              </a:spcAft>
              <a:buSzPts val="1300"/>
              <a:buChar char="●"/>
            </a:pPr>
            <a:r>
              <a:rPr lang="id"/>
              <a:t>Kita bisa saja mengakses Web secara langsung tanpa bantuan Web Browser, namun Web Server hanya akan memberikan informasi bahasa mesin seperti HTML, JavaScript, CSS, Gambar, Video dan lain-lain</a:t>
            </a:r>
            <a:endParaRPr/>
          </a:p>
          <a:p>
            <a:pPr indent="-311150" lvl="0" marL="457200" rtl="0" algn="l">
              <a:spcBef>
                <a:spcPts val="0"/>
              </a:spcBef>
              <a:spcAft>
                <a:spcPts val="0"/>
              </a:spcAft>
              <a:buSzPts val="1300"/>
              <a:buChar char="●"/>
            </a:pPr>
            <a:r>
              <a:rPr lang="id"/>
              <a:t>Dengan menggunakan Web Browser, semua bahasa mesin tersebut bisa ditampilkan secara visual sehingga kita bisa menyerap informasinya dengan lebih mudah</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Client dan Server</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Client dan Server</a:t>
            </a:r>
            <a:endParaRPr/>
          </a:p>
        </p:txBody>
      </p:sp>
      <p:sp>
        <p:nvSpPr>
          <p:cNvPr id="249" name="Google Shape;249;p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Web adalah aplikasi berbasis Client dan Server, sekarang pertanyaannya, apa itu Client dan Server?</a:t>
            </a:r>
            <a:endParaRPr/>
          </a:p>
          <a:p>
            <a:pPr indent="-311150" lvl="0" marL="457200" rtl="0" algn="l">
              <a:spcBef>
                <a:spcPts val="0"/>
              </a:spcBef>
              <a:spcAft>
                <a:spcPts val="0"/>
              </a:spcAft>
              <a:buSzPts val="1300"/>
              <a:buChar char="●"/>
            </a:pPr>
            <a:r>
              <a:rPr lang="id"/>
              <a:t>Sederhananya</a:t>
            </a:r>
            <a:r>
              <a:rPr lang="id"/>
              <a:t> client server merupakan konsep arsitektur aplikasi yang menghubungkan dua pihak, sistem client dan sistem server</a:t>
            </a:r>
            <a:endParaRPr/>
          </a:p>
          <a:p>
            <a:pPr indent="-311150" lvl="0" marL="457200" rtl="0" algn="l">
              <a:spcBef>
                <a:spcPts val="0"/>
              </a:spcBef>
              <a:spcAft>
                <a:spcPts val="0"/>
              </a:spcAft>
              <a:buSzPts val="1300"/>
              <a:buChar char="●"/>
            </a:pPr>
            <a:r>
              <a:rPr lang="id"/>
              <a:t>Sistem client dan sistem server yang saling berkomunikasi melalui jaringan komputer, internet, atau juga bisa di komputer yang sama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Client dan Server</a:t>
            </a:r>
            <a:endParaRPr/>
          </a:p>
        </p:txBody>
      </p:sp>
      <p:pic>
        <p:nvPicPr>
          <p:cNvPr id="255" name="Google Shape;255;p40"/>
          <p:cNvPicPr preferRelativeResize="0"/>
          <p:nvPr/>
        </p:nvPicPr>
        <p:blipFill>
          <a:blip r:embed="rId3">
            <a:alphaModFix/>
          </a:blip>
          <a:stretch>
            <a:fillRect/>
          </a:stretch>
        </p:blipFill>
        <p:spPr>
          <a:xfrm>
            <a:off x="152400" y="2006250"/>
            <a:ext cx="8839201" cy="279087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Tugas Client dan Server</a:t>
            </a:r>
            <a:endParaRPr/>
          </a:p>
        </p:txBody>
      </p:sp>
      <p:sp>
        <p:nvSpPr>
          <p:cNvPr id="261" name="Google Shape;261;p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Aplikasi Client bertugas mengirim request ke Server, dan menerima response dari Server</a:t>
            </a:r>
            <a:endParaRPr/>
          </a:p>
          <a:p>
            <a:pPr indent="-311150" lvl="0" marL="457200" rtl="0" algn="l">
              <a:spcBef>
                <a:spcPts val="0"/>
              </a:spcBef>
              <a:spcAft>
                <a:spcPts val="0"/>
              </a:spcAft>
              <a:buSzPts val="1300"/>
              <a:buChar char="●"/>
            </a:pPr>
            <a:r>
              <a:rPr lang="id"/>
              <a:t>Sedangkan, aplikasi Server bertugas menerima request dari Client, memproses data, dan mengembalikan hasil proses data ke Client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Keuntungan Client dan Server</a:t>
            </a:r>
            <a:endParaRPr/>
          </a:p>
        </p:txBody>
      </p:sp>
      <p:sp>
        <p:nvSpPr>
          <p:cNvPr id="267" name="Google Shape;267;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Perubahan aplikasi bisa dilakukan dengan mudah di server, tanpa harus membuat perubahan di client, apalagi jika client nya di lokasi yang sulit dijangkau</a:t>
            </a:r>
            <a:endParaRPr/>
          </a:p>
          <a:p>
            <a:pPr indent="-311150" lvl="0" marL="457200" rtl="0" algn="l">
              <a:spcBef>
                <a:spcPts val="0"/>
              </a:spcBef>
              <a:spcAft>
                <a:spcPts val="0"/>
              </a:spcAft>
              <a:buSzPts val="1300"/>
              <a:buChar char="●"/>
            </a:pPr>
            <a:r>
              <a:rPr lang="id"/>
              <a:t>Bisa digunakan oleh banyak client pada saat yang bersamaan, walaupun server tidak banyak</a:t>
            </a:r>
            <a:endParaRPr/>
          </a:p>
          <a:p>
            <a:pPr indent="-311150" lvl="0" marL="457200" rtl="0" algn="l">
              <a:spcBef>
                <a:spcPts val="0"/>
              </a:spcBef>
              <a:spcAft>
                <a:spcPts val="0"/>
              </a:spcAft>
              <a:buSzPts val="1300"/>
              <a:buChar char="●"/>
            </a:pPr>
            <a:r>
              <a:rPr lang="id"/>
              <a:t>Bisa diakses dari mana saja, asal terhubung satu jaringan dengan server</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Client dan Server</a:t>
            </a:r>
            <a:endParaRPr/>
          </a:p>
        </p:txBody>
      </p:sp>
      <p:sp>
        <p:nvSpPr>
          <p:cNvPr id="273" name="Google Shape;273;p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Web adalah salah satu contoh arsitektur client server</a:t>
            </a:r>
            <a:endParaRPr/>
          </a:p>
          <a:p>
            <a:pPr indent="-311150" lvl="0" marL="457200" rtl="0" algn="l">
              <a:spcBef>
                <a:spcPts val="0"/>
              </a:spcBef>
              <a:spcAft>
                <a:spcPts val="0"/>
              </a:spcAft>
              <a:buSzPts val="1300"/>
              <a:buChar char="●"/>
            </a:pPr>
            <a:r>
              <a:rPr lang="id"/>
              <a:t>Aplikasi yang bertugas sebagai Client adalah Web Browser (Chrome, Firefox, Opera, Edge dan lain-lain)</a:t>
            </a:r>
            <a:endParaRPr/>
          </a:p>
          <a:p>
            <a:pPr indent="-311150" lvl="0" marL="457200" rtl="0" algn="l">
              <a:spcBef>
                <a:spcPts val="0"/>
              </a:spcBef>
              <a:spcAft>
                <a:spcPts val="0"/>
              </a:spcAft>
              <a:buSzPts val="1300"/>
              <a:buChar char="●"/>
            </a:pPr>
            <a:r>
              <a:rPr lang="id"/>
              <a:t>Aplikasi yang bertugas sebagai Server adalah Web Server, dimana di dalam web server terdapat kode program Web kita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6"/>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170" name="Google Shape;170;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71" name="Google Shape;171;p26"/>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10+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PHP Web</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PHP Web</a:t>
            </a:r>
            <a:endParaRPr/>
          </a:p>
        </p:txBody>
      </p:sp>
      <p:sp>
        <p:nvSpPr>
          <p:cNvPr id="284" name="Google Shape;284;p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sendiri sejak awal memang diperuntukkan membuat aplikasi Web</a:t>
            </a:r>
            <a:endParaRPr/>
          </a:p>
          <a:p>
            <a:pPr indent="-311150" lvl="0" marL="457200" rtl="0" algn="l">
              <a:spcBef>
                <a:spcPts val="0"/>
              </a:spcBef>
              <a:spcAft>
                <a:spcPts val="0"/>
              </a:spcAft>
              <a:buSzPts val="1300"/>
              <a:buChar char="●"/>
            </a:pPr>
            <a:r>
              <a:rPr lang="id"/>
              <a:t>Di materi course-course sebelumnya kita sudah belajar bahasa pemrograman PHP, namun masih menggunakan PHP CLI (command line interface) atau berbasis terminal</a:t>
            </a:r>
            <a:endParaRPr/>
          </a:p>
          <a:p>
            <a:pPr indent="-311150" lvl="0" marL="457200" rtl="0" algn="l">
              <a:spcBef>
                <a:spcPts val="0"/>
              </a:spcBef>
              <a:spcAft>
                <a:spcPts val="0"/>
              </a:spcAft>
              <a:buSzPts val="1300"/>
              <a:buChar char="●"/>
            </a:pPr>
            <a:r>
              <a:rPr lang="id"/>
              <a:t>Pada course ini kita akan fokus membuat Web menggunakan PHP</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Cara Kerja PHP Web</a:t>
            </a:r>
            <a:endParaRPr/>
          </a:p>
        </p:txBody>
      </p:sp>
      <p:pic>
        <p:nvPicPr>
          <p:cNvPr id="290" name="Google Shape;290;p46"/>
          <p:cNvPicPr preferRelativeResize="0"/>
          <p:nvPr/>
        </p:nvPicPr>
        <p:blipFill>
          <a:blip r:embed="rId3">
            <a:alphaModFix/>
          </a:blip>
          <a:stretch>
            <a:fillRect/>
          </a:stretch>
        </p:blipFill>
        <p:spPr>
          <a:xfrm>
            <a:off x="682200" y="2006250"/>
            <a:ext cx="7779599" cy="2984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PHP Web</a:t>
            </a:r>
            <a:endParaRPr/>
          </a:p>
        </p:txBody>
      </p:sp>
      <p:sp>
        <p:nvSpPr>
          <p:cNvPr id="296" name="Google Shape;296;p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id"/>
              <a:t>Web Browser akan melakukan HTTP Request ke Web Server</a:t>
            </a:r>
            <a:endParaRPr/>
          </a:p>
          <a:p>
            <a:pPr indent="-311150" lvl="0" marL="457200" rtl="0" algn="l">
              <a:spcBef>
                <a:spcPts val="0"/>
              </a:spcBef>
              <a:spcAft>
                <a:spcPts val="0"/>
              </a:spcAft>
              <a:buSzPts val="1300"/>
              <a:buAutoNum type="arabicPeriod"/>
            </a:pPr>
            <a:r>
              <a:rPr lang="id"/>
              <a:t>Web Server menerima HTTP Request, lalu mengeksekusi file PHP yang sesuai dengan request tersebut</a:t>
            </a:r>
            <a:endParaRPr/>
          </a:p>
          <a:p>
            <a:pPr indent="-311150" lvl="0" marL="457200" rtl="0" algn="l">
              <a:spcBef>
                <a:spcPts val="0"/>
              </a:spcBef>
              <a:spcAft>
                <a:spcPts val="0"/>
              </a:spcAft>
              <a:buSzPts val="1300"/>
              <a:buAutoNum type="arabicPeriod"/>
            </a:pPr>
            <a:r>
              <a:rPr lang="id"/>
              <a:t>File PHP akan di eksekusi, lalu akan menjalankan kode program PHP, hasilnya akan di render menjadi content yang sesuai dengan yang dilakukan di kode program</a:t>
            </a:r>
            <a:endParaRPr/>
          </a:p>
          <a:p>
            <a:pPr indent="-311150" lvl="0" marL="457200" rtl="0" algn="l">
              <a:spcBef>
                <a:spcPts val="0"/>
              </a:spcBef>
              <a:spcAft>
                <a:spcPts val="0"/>
              </a:spcAft>
              <a:buSzPts val="1300"/>
              <a:buAutoNum type="arabicPeriod"/>
            </a:pPr>
            <a:r>
              <a:rPr lang="id"/>
              <a:t>Hasil content yang dibuat PHP (misal HTML, CSS, JavaScript, dan lain-lain) akan dikembalikan ke Web Server</a:t>
            </a:r>
            <a:endParaRPr/>
          </a:p>
          <a:p>
            <a:pPr indent="-311150" lvl="0" marL="457200" rtl="0" algn="l">
              <a:spcBef>
                <a:spcPts val="0"/>
              </a:spcBef>
              <a:spcAft>
                <a:spcPts val="0"/>
              </a:spcAft>
              <a:buSzPts val="1300"/>
              <a:buAutoNum type="arabicPeriod"/>
            </a:pPr>
            <a:r>
              <a:rPr lang="id"/>
              <a:t>Web Server akan mengembalikan content tersebut sebagai HTTP Response ke Web Browser</a:t>
            </a:r>
            <a:endParaRPr/>
          </a:p>
          <a:p>
            <a:pPr indent="-311150" lvl="0" marL="457200" rtl="0" algn="l">
              <a:spcBef>
                <a:spcPts val="0"/>
              </a:spcBef>
              <a:spcAft>
                <a:spcPts val="0"/>
              </a:spcAft>
              <a:buSzPts val="1300"/>
              <a:buAutoNum type="arabicPeriod"/>
            </a:pPr>
            <a:r>
              <a:rPr lang="id"/>
              <a:t>Web Browser menerima content dari Web Server, lalu me-render content tersebut sesuai dengan tipe content nya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PHP Development Server</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PHP Development Server</a:t>
            </a:r>
            <a:endParaRPr/>
          </a:p>
        </p:txBody>
      </p:sp>
      <p:sp>
        <p:nvSpPr>
          <p:cNvPr id="307" name="Google Shape;307;p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Seperti yang sudah kita bahas sebelumnya, agar web bisa diakses, kita perlu menyimpan web tersebut di dalam aplikasi Web Server</a:t>
            </a:r>
            <a:endParaRPr/>
          </a:p>
          <a:p>
            <a:pPr indent="-311150" lvl="0" marL="457200" rtl="0" algn="l">
              <a:spcBef>
                <a:spcPts val="0"/>
              </a:spcBef>
              <a:spcAft>
                <a:spcPts val="0"/>
              </a:spcAft>
              <a:buSzPts val="1300"/>
              <a:buChar char="●"/>
            </a:pPr>
            <a:r>
              <a:rPr lang="id"/>
              <a:t>Saat kita menginstall XAMPP, di dalam nya terdapat aplikasi Apache HTTPD, itu adalah salah satu aplikasi Web Server</a:t>
            </a:r>
            <a:endParaRPr/>
          </a:p>
          <a:p>
            <a:pPr indent="-311150" lvl="0" marL="457200" rtl="0" algn="l">
              <a:spcBef>
                <a:spcPts val="0"/>
              </a:spcBef>
              <a:spcAft>
                <a:spcPts val="0"/>
              </a:spcAft>
              <a:buSzPts val="1300"/>
              <a:buChar char="●"/>
            </a:pPr>
            <a:r>
              <a:rPr lang="id"/>
              <a:t>Namun pada course ini, saya tidak akan menggunakan Apache HTTPD, saya akan menggunakan Web Server sederhana yang sudah disediakan langsung oleh PHP, namanya PHP Development Server</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PERINGATAN!</a:t>
            </a:r>
            <a:endParaRPr/>
          </a:p>
        </p:txBody>
      </p:sp>
      <p:sp>
        <p:nvSpPr>
          <p:cNvPr id="313" name="Google Shape;313;p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Development Server adalah aplikasi Web Server untuk membantu mempermudah menjalankan Web Server untuk PHP Web</a:t>
            </a:r>
            <a:endParaRPr/>
          </a:p>
          <a:p>
            <a:pPr indent="-311150" lvl="0" marL="457200" rtl="0" algn="l">
              <a:spcBef>
                <a:spcPts val="0"/>
              </a:spcBef>
              <a:spcAft>
                <a:spcPts val="0"/>
              </a:spcAft>
              <a:buSzPts val="1300"/>
              <a:buChar char="●"/>
            </a:pPr>
            <a:r>
              <a:rPr lang="id"/>
              <a:t>Fitur ini hanya untuk proses development, bukan untuk dijalankan di Web Host</a:t>
            </a:r>
            <a:endParaRPr/>
          </a:p>
          <a:p>
            <a:pPr indent="-311150" lvl="0" marL="457200" rtl="0" algn="l">
              <a:spcBef>
                <a:spcPts val="0"/>
              </a:spcBef>
              <a:spcAft>
                <a:spcPts val="0"/>
              </a:spcAft>
              <a:buSzPts val="1300"/>
              <a:buChar char="●"/>
            </a:pPr>
            <a:r>
              <a:rPr lang="id"/>
              <a:t>PHP Development Server hanya memiliki 1 thread, artinya hanya bisa menjalankan 1 proses dalam satu waktu</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Menjalankan PHP Development Server</a:t>
            </a:r>
            <a:endParaRPr/>
          </a:p>
        </p:txBody>
      </p:sp>
      <p:sp>
        <p:nvSpPr>
          <p:cNvPr id="319" name="Google Shape;319;p5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-S host:port</a:t>
            </a:r>
            <a:endParaRPr/>
          </a:p>
          <a:p>
            <a:pPr indent="-311150" lvl="0" marL="457200" rtl="0" algn="l">
              <a:spcBef>
                <a:spcPts val="0"/>
              </a:spcBef>
              <a:spcAft>
                <a:spcPts val="0"/>
              </a:spcAft>
              <a:buSzPts val="1300"/>
              <a:buChar char="●"/>
            </a:pPr>
            <a:r>
              <a:rPr lang="id"/>
              <a:t>Di komputer pribadi, kita bisa gunakan host dengan nama localhost</a:t>
            </a:r>
            <a:endParaRPr/>
          </a:p>
          <a:p>
            <a:pPr indent="-311150" lvl="0" marL="457200" rtl="0" algn="l">
              <a:spcBef>
                <a:spcPts val="0"/>
              </a:spcBef>
              <a:spcAft>
                <a:spcPts val="0"/>
              </a:spcAft>
              <a:buSzPts val="1300"/>
              <a:buChar char="●"/>
            </a:pPr>
            <a:r>
              <a:rPr lang="id"/>
              <a:t>Untuk nomor port, kita bisa gunakan bebas, asal port nya tidak digunakan oleh aplikasi lain</a:t>
            </a:r>
            <a:endParaRPr/>
          </a:p>
          <a:p>
            <a:pPr indent="-311150" lvl="0" marL="457200" rtl="0" algn="l">
              <a:spcBef>
                <a:spcPts val="0"/>
              </a:spcBef>
              <a:spcAft>
                <a:spcPts val="0"/>
              </a:spcAft>
              <a:buSzPts val="1300"/>
              <a:buChar char="●"/>
            </a:pPr>
            <a:r>
              <a:rPr lang="id"/>
              <a:t>Misal : php -S localhost:8080</a:t>
            </a:r>
            <a:endParaRPr/>
          </a:p>
          <a:p>
            <a:pPr indent="-311150" lvl="0" marL="457200" rtl="0" algn="l">
              <a:spcBef>
                <a:spcPts val="0"/>
              </a:spcBef>
              <a:spcAft>
                <a:spcPts val="0"/>
              </a:spcAft>
              <a:buSzPts val="1300"/>
              <a:buChar char="●"/>
            </a:pPr>
            <a:r>
              <a:rPr lang="id"/>
              <a:t>Artinya PHP Development Server akan bisa diakses di </a:t>
            </a:r>
            <a:r>
              <a:rPr lang="id" u="sng">
                <a:solidFill>
                  <a:schemeClr val="hlink"/>
                </a:solidFill>
                <a:hlinkClick r:id="rId3"/>
              </a:rPr>
              <a:t>http://localhost:8080</a:t>
            </a:r>
            <a:r>
              <a:rPr lang="id"/>
              <a:t> </a:t>
            </a:r>
            <a:endParaRPr/>
          </a:p>
          <a:p>
            <a:pPr indent="-311150" lvl="0" marL="457200" rtl="0" algn="l">
              <a:spcBef>
                <a:spcPts val="0"/>
              </a:spcBef>
              <a:spcAft>
                <a:spcPts val="0"/>
              </a:spcAft>
              <a:buSzPts val="1300"/>
              <a:buChar char="●"/>
            </a:pPr>
            <a:r>
              <a:rPr lang="id"/>
              <a:t>Ingat, kita wajib menjalankan perintah ini di folder tempat kita menyimpan kode program PHP kita</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Hot Reload</a:t>
            </a:r>
            <a:endParaRPr/>
          </a:p>
        </p:txBody>
      </p:sp>
      <p:sp>
        <p:nvSpPr>
          <p:cNvPr id="325" name="Google Shape;325;p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adalah bahasa pemrograman yang tidak butuh di compile terlebih dahulu</a:t>
            </a:r>
            <a:endParaRPr/>
          </a:p>
          <a:p>
            <a:pPr indent="-311150" lvl="0" marL="457200" rtl="0" algn="l">
              <a:spcBef>
                <a:spcPts val="0"/>
              </a:spcBef>
              <a:spcAft>
                <a:spcPts val="0"/>
              </a:spcAft>
              <a:buSzPts val="1300"/>
              <a:buChar char="●"/>
            </a:pPr>
            <a:r>
              <a:rPr lang="id"/>
              <a:t>Selain itu PHP juga mendukung fitur hot reload, artinya setiap perubahan yang kita lakukan di kode program PHP, kita tidak butuh melakukan restart aplikasi Web Server nya</a:t>
            </a:r>
            <a:endParaRPr/>
          </a:p>
          <a:p>
            <a:pPr indent="-311150" lvl="0" marL="457200" rtl="0" algn="l">
              <a:spcBef>
                <a:spcPts val="0"/>
              </a:spcBef>
              <a:spcAft>
                <a:spcPts val="0"/>
              </a:spcAft>
              <a:buSzPts val="1300"/>
              <a:buChar char="●"/>
            </a:pPr>
            <a:r>
              <a:rPr lang="id"/>
              <a:t>Kita cukup melakukan request ulang dari Web Browser, secara otomatis Web Server akan menjalankan kode program PHP terbaru kita</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PHP Web Hello World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77" name="Google Shape;177;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PHP Web Hello World</a:t>
            </a:r>
            <a:endParaRPr/>
          </a:p>
        </p:txBody>
      </p:sp>
      <p:sp>
        <p:nvSpPr>
          <p:cNvPr id="336" name="Google Shape;336;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di course PHP Dasar, kita sudah coba membuat program Hello World dengan PHP, namun masih berbasi terminal</a:t>
            </a:r>
            <a:endParaRPr/>
          </a:p>
          <a:p>
            <a:pPr indent="-311150" lvl="0" marL="457200" rtl="0" algn="l">
              <a:spcBef>
                <a:spcPts val="0"/>
              </a:spcBef>
              <a:spcAft>
                <a:spcPts val="0"/>
              </a:spcAft>
              <a:buSzPts val="1300"/>
              <a:buChar char="●"/>
            </a:pPr>
            <a:r>
              <a:rPr lang="id"/>
              <a:t>Sekarang kita akan coba membuat program Hello World di PHP, namun menggunakan PHP Web</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PHP Web Hello World</a:t>
            </a:r>
            <a:endParaRPr/>
          </a:p>
        </p:txBody>
      </p:sp>
      <p:pic>
        <p:nvPicPr>
          <p:cNvPr id="342" name="Google Shape;342;p55"/>
          <p:cNvPicPr preferRelativeResize="0"/>
          <p:nvPr/>
        </p:nvPicPr>
        <p:blipFill>
          <a:blip r:embed="rId3">
            <a:alphaModFix/>
          </a:blip>
          <a:stretch>
            <a:fillRect/>
          </a:stretch>
        </p:blipFill>
        <p:spPr>
          <a:xfrm>
            <a:off x="152400" y="2006250"/>
            <a:ext cx="8839200" cy="254257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Menjalankan PHP Web Hello World</a:t>
            </a:r>
            <a:endParaRPr/>
          </a:p>
        </p:txBody>
      </p:sp>
      <p:sp>
        <p:nvSpPr>
          <p:cNvPr id="348" name="Google Shape;348;p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Setelah kita menjalankan PHP Development Server</a:t>
            </a:r>
            <a:endParaRPr/>
          </a:p>
          <a:p>
            <a:pPr indent="-311150" lvl="0" marL="457200" rtl="0" algn="l">
              <a:spcBef>
                <a:spcPts val="0"/>
              </a:spcBef>
              <a:spcAft>
                <a:spcPts val="0"/>
              </a:spcAft>
              <a:buSzPts val="1300"/>
              <a:buChar char="●"/>
            </a:pPr>
            <a:r>
              <a:rPr lang="id"/>
              <a:t>Untuk mengakses file PHP Hello World yang sudah kita buat, kita bisa menggunakan Web Browser dengan menggunakan URL : </a:t>
            </a:r>
            <a:r>
              <a:rPr lang="id" u="sng">
                <a:solidFill>
                  <a:schemeClr val="hlink"/>
                </a:solidFill>
                <a:hlinkClick r:id="rId3"/>
              </a:rPr>
              <a:t>http://localhost:8080/nama-file.php</a:t>
            </a:r>
            <a:endParaRPr/>
          </a:p>
          <a:p>
            <a:pPr indent="-311150" lvl="0" marL="457200" rtl="0" algn="l">
              <a:spcBef>
                <a:spcPts val="0"/>
              </a:spcBef>
              <a:spcAft>
                <a:spcPts val="0"/>
              </a:spcAft>
              <a:buSzPts val="1300"/>
              <a:buChar char="●"/>
            </a:pPr>
            <a:r>
              <a:rPr lang="id"/>
              <a:t>Kita bisa sesuaikan nama-file.php dengan nama file yang kita buat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Tampilan PHP Web Hello World</a:t>
            </a:r>
            <a:endParaRPr/>
          </a:p>
        </p:txBody>
      </p:sp>
      <p:pic>
        <p:nvPicPr>
          <p:cNvPr id="354" name="Google Shape;354;p57"/>
          <p:cNvPicPr preferRelativeResize="0"/>
          <p:nvPr/>
        </p:nvPicPr>
        <p:blipFill>
          <a:blip r:embed="rId3">
            <a:alphaModFix/>
          </a:blip>
          <a:stretch>
            <a:fillRect/>
          </a:stretch>
        </p:blipFill>
        <p:spPr>
          <a:xfrm>
            <a:off x="152400" y="2006250"/>
            <a:ext cx="8350872" cy="29848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HTTP Request dan Response</a:t>
            </a:r>
            <a:endParaRPr/>
          </a:p>
        </p:txBody>
      </p:sp>
      <p:pic>
        <p:nvPicPr>
          <p:cNvPr id="360" name="Google Shape;360;p58"/>
          <p:cNvPicPr preferRelativeResize="0"/>
          <p:nvPr/>
        </p:nvPicPr>
        <p:blipFill>
          <a:blip r:embed="rId3">
            <a:alphaModFix/>
          </a:blip>
          <a:stretch>
            <a:fillRect/>
          </a:stretch>
        </p:blipFill>
        <p:spPr>
          <a:xfrm>
            <a:off x="152400" y="2006250"/>
            <a:ext cx="5031784" cy="29848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Best Practice URL di PHP</a:t>
            </a:r>
            <a:endParaRPr/>
          </a:p>
        </p:txBody>
      </p:sp>
      <p:sp>
        <p:nvSpPr>
          <p:cNvPr id="366" name="Google Shape;366;p5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Gunakan lowercase : misal /product.php, /login.php</a:t>
            </a:r>
            <a:endParaRPr/>
          </a:p>
          <a:p>
            <a:pPr indent="-311150" lvl="0" marL="457200" rtl="0" algn="l">
              <a:spcBef>
                <a:spcPts val="0"/>
              </a:spcBef>
              <a:spcAft>
                <a:spcPts val="0"/>
              </a:spcAft>
              <a:buSzPts val="1300"/>
              <a:buChar char="●"/>
            </a:pPr>
            <a:r>
              <a:rPr lang="id"/>
              <a:t>Jangan gunakan spasi : misal </a:t>
            </a:r>
            <a:r>
              <a:rPr lang="id"/>
              <a:t>/hello-world.php, /forgot-password.php</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6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PHP Info</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PHP Info</a:t>
            </a:r>
            <a:endParaRPr/>
          </a:p>
        </p:txBody>
      </p:sp>
      <p:sp>
        <p:nvSpPr>
          <p:cNvPr id="377" name="Google Shape;377;p6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memiliki fitur bernama PHP Info</a:t>
            </a:r>
            <a:endParaRPr/>
          </a:p>
          <a:p>
            <a:pPr indent="-311150" lvl="0" marL="457200" rtl="0" algn="l">
              <a:spcBef>
                <a:spcPts val="0"/>
              </a:spcBef>
              <a:spcAft>
                <a:spcPts val="0"/>
              </a:spcAft>
              <a:buSzPts val="1300"/>
              <a:buChar char="●"/>
            </a:pPr>
            <a:r>
              <a:rPr lang="id"/>
              <a:t>Fitur ini bisa digunakan untuk mengecek versi PHP dan fitur apa saja yang tersedia di aplikasi PHP yang kita install</a:t>
            </a:r>
            <a:endParaRPr/>
          </a:p>
          <a:p>
            <a:pPr indent="-311150" lvl="0" marL="457200" rtl="0" algn="l">
              <a:spcBef>
                <a:spcPts val="0"/>
              </a:spcBef>
              <a:spcAft>
                <a:spcPts val="0"/>
              </a:spcAft>
              <a:buSzPts val="1300"/>
              <a:buChar char="●"/>
            </a:pPr>
            <a:r>
              <a:rPr lang="id"/>
              <a:t>PHP Info bisa dilihat menggunakan terminal dengan perintah php --info</a:t>
            </a:r>
            <a:endParaRPr/>
          </a:p>
          <a:p>
            <a:pPr indent="-311150" lvl="0" marL="457200" rtl="0" algn="l">
              <a:spcBef>
                <a:spcPts val="0"/>
              </a:spcBef>
              <a:spcAft>
                <a:spcPts val="0"/>
              </a:spcAft>
              <a:buSzPts val="1300"/>
              <a:buChar char="●"/>
            </a:pPr>
            <a:r>
              <a:rPr lang="id"/>
              <a:t>Atau dengan menggunakan PHP Web dengan mengetikkan function phpinfo()</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PHP Info</a:t>
            </a:r>
            <a:endParaRPr/>
          </a:p>
        </p:txBody>
      </p:sp>
      <p:pic>
        <p:nvPicPr>
          <p:cNvPr id="383" name="Google Shape;383;p62"/>
          <p:cNvPicPr preferRelativeResize="0"/>
          <p:nvPr/>
        </p:nvPicPr>
        <p:blipFill>
          <a:blip r:embed="rId3">
            <a:alphaModFix/>
          </a:blip>
          <a:stretch>
            <a:fillRect/>
          </a:stretch>
        </p:blipFill>
        <p:spPr>
          <a:xfrm>
            <a:off x="152400" y="2006250"/>
            <a:ext cx="8839201" cy="230061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Tampilan PHP Info</a:t>
            </a:r>
            <a:endParaRPr/>
          </a:p>
        </p:txBody>
      </p:sp>
      <p:pic>
        <p:nvPicPr>
          <p:cNvPr id="389" name="Google Shape;389;p63"/>
          <p:cNvPicPr preferRelativeResize="0"/>
          <p:nvPr/>
        </p:nvPicPr>
        <p:blipFill>
          <a:blip r:embed="rId3">
            <a:alphaModFix/>
          </a:blip>
          <a:stretch>
            <a:fillRect/>
          </a:stretch>
        </p:blipFill>
        <p:spPr>
          <a:xfrm>
            <a:off x="2109363" y="2006250"/>
            <a:ext cx="4925276" cy="29848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Belajar</a:t>
            </a:r>
            <a:endParaRPr/>
          </a:p>
        </p:txBody>
      </p:sp>
      <p:sp>
        <p:nvSpPr>
          <p:cNvPr id="183" name="Google Shape;183;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Dasar</a:t>
            </a:r>
            <a:endParaRPr/>
          </a:p>
          <a:p>
            <a:pPr indent="-311150" lvl="0" marL="457200" rtl="0" algn="l">
              <a:spcBef>
                <a:spcPts val="0"/>
              </a:spcBef>
              <a:spcAft>
                <a:spcPts val="0"/>
              </a:spcAft>
              <a:buSzPts val="1300"/>
              <a:buChar char="●"/>
            </a:pPr>
            <a:r>
              <a:rPr lang="id"/>
              <a:t>PHP Object Oriented Programming</a:t>
            </a:r>
            <a:endParaRPr/>
          </a:p>
          <a:p>
            <a:pPr indent="-311150" lvl="0" marL="457200" rtl="0" algn="l">
              <a:spcBef>
                <a:spcPts val="0"/>
              </a:spcBef>
              <a:spcAft>
                <a:spcPts val="0"/>
              </a:spcAft>
              <a:buSzPts val="1300"/>
              <a:buChar char="●"/>
            </a:pPr>
            <a:r>
              <a:rPr lang="id"/>
              <a:t>PHP 8 Fitur Baru</a:t>
            </a:r>
            <a:endParaRPr/>
          </a:p>
          <a:p>
            <a:pPr indent="-311150" lvl="0" marL="457200" rtl="0" algn="l">
              <a:spcBef>
                <a:spcPts val="0"/>
              </a:spcBef>
              <a:spcAft>
                <a:spcPts val="0"/>
              </a:spcAft>
              <a:buSzPts val="1300"/>
              <a:buChar char="●"/>
            </a:pPr>
            <a:r>
              <a:rPr lang="id"/>
              <a:t>PHP Database MySQL</a:t>
            </a:r>
            <a:endParaRPr/>
          </a:p>
          <a:p>
            <a:pPr indent="-311150" lvl="0" marL="457200" rtl="0" algn="l">
              <a:spcBef>
                <a:spcPts val="0"/>
              </a:spcBef>
              <a:spcAft>
                <a:spcPts val="0"/>
              </a:spcAft>
              <a:buSzPts val="1300"/>
              <a:buChar char="●"/>
            </a:pPr>
            <a:r>
              <a:rPr lang="id" u="sng">
                <a:solidFill>
                  <a:schemeClr val="hlink"/>
                </a:solidFill>
                <a:hlinkClick r:id="rId3"/>
              </a:rPr>
              <a:t>https://www.udemy.com/course/pemrograman-php-pemula-sampai-mahir/?referralCode=FB1EE79284AE417D17C5</a:t>
            </a:r>
            <a:r>
              <a:rPr lang="id"/>
              <a:t> </a:t>
            </a:r>
            <a:endParaRPr/>
          </a:p>
          <a:p>
            <a:pPr indent="-311150" lvl="0" marL="457200" rtl="0" algn="l">
              <a:spcBef>
                <a:spcPts val="0"/>
              </a:spcBef>
              <a:spcAft>
                <a:spcPts val="0"/>
              </a:spcAft>
              <a:buSzPts val="1300"/>
              <a:buChar char="●"/>
            </a:pPr>
            <a:r>
              <a:rPr lang="id"/>
              <a:t>HTML</a:t>
            </a:r>
            <a:endParaRPr/>
          </a:p>
          <a:p>
            <a:pPr indent="-311150" lvl="0" marL="457200" rtl="0" algn="l">
              <a:spcBef>
                <a:spcPts val="0"/>
              </a:spcBef>
              <a:spcAft>
                <a:spcPts val="0"/>
              </a:spcAft>
              <a:buSzPts val="1300"/>
              <a:buChar char="●"/>
            </a:pPr>
            <a:r>
              <a:rPr lang="id"/>
              <a:t>CSS</a:t>
            </a:r>
            <a:endParaRPr/>
          </a:p>
          <a:p>
            <a:pPr indent="-311150" lvl="0" marL="457200" rtl="0" algn="l">
              <a:spcBef>
                <a:spcPts val="0"/>
              </a:spcBef>
              <a:spcAft>
                <a:spcPts val="0"/>
              </a:spcAft>
              <a:buSzPts val="1300"/>
              <a:buChar char="●"/>
            </a:pPr>
            <a:r>
              <a:rPr lang="id"/>
              <a:t>JavaScript</a:t>
            </a:r>
            <a:endParaRPr/>
          </a:p>
          <a:p>
            <a:pPr indent="-311150" lvl="0" marL="457200" rtl="0" algn="l">
              <a:spcBef>
                <a:spcPts val="0"/>
              </a:spcBef>
              <a:spcAft>
                <a:spcPts val="0"/>
              </a:spcAft>
              <a:buSzPts val="1300"/>
              <a:buChar char="●"/>
            </a:pPr>
            <a:r>
              <a:rPr lang="id" u="sng">
                <a:solidFill>
                  <a:schemeClr val="hlink"/>
                </a:solidFill>
                <a:hlinkClick r:id="rId4"/>
              </a:rPr>
              <a:t>https://www.udemy.com/course/pemrograman-javascript-pemula-sampai-mahir/?referralCode=FC7637E34B7BEE58DE7B</a:t>
            </a:r>
            <a:r>
              <a:rPr lang="id"/>
              <a:t>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6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Integrasi dengan HTML</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Integrasi dengan HTML</a:t>
            </a:r>
            <a:endParaRPr/>
          </a:p>
        </p:txBody>
      </p:sp>
      <p:sp>
        <p:nvSpPr>
          <p:cNvPr id="400" name="Google Shape;400;p6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adalah bahasa pemrograman yang secara default terintegrasi dengan baik dengan bahasa markup HTML</a:t>
            </a:r>
            <a:endParaRPr/>
          </a:p>
          <a:p>
            <a:pPr indent="-311150" lvl="0" marL="457200" rtl="0" algn="l">
              <a:spcBef>
                <a:spcPts val="0"/>
              </a:spcBef>
              <a:spcAft>
                <a:spcPts val="0"/>
              </a:spcAft>
              <a:buSzPts val="1300"/>
              <a:buChar char="●"/>
            </a:pPr>
            <a:r>
              <a:rPr lang="id"/>
              <a:t>Dengan integrasi PHP dan HTML, kita bisa membuat web HTML yang dinamis, dalam artian tidak statis dan bisa berubah-ubah sesuai dengan logika kode program kita</a:t>
            </a:r>
            <a:endParaRPr/>
          </a:p>
          <a:p>
            <a:pPr indent="-311150" lvl="0" marL="457200" rtl="0" algn="l">
              <a:spcBef>
                <a:spcPts val="0"/>
              </a:spcBef>
              <a:spcAft>
                <a:spcPts val="0"/>
              </a:spcAft>
              <a:buSzPts val="1300"/>
              <a:buChar char="●"/>
            </a:pPr>
            <a:r>
              <a:rPr lang="id"/>
              <a:t>Secara default ketika kita menggunakan kode &lt;? dan diakhir ?&gt;, artinya di dalamnya kita bisa memasukkan kode PHP, namun diluar kode tersebut, kita bisa memasukkan kode HTML seperti biasa</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Integrasi dengan HTML</a:t>
            </a:r>
            <a:endParaRPr/>
          </a:p>
        </p:txBody>
      </p:sp>
      <p:pic>
        <p:nvPicPr>
          <p:cNvPr id="406" name="Google Shape;406;p66"/>
          <p:cNvPicPr preferRelativeResize="0"/>
          <p:nvPr/>
        </p:nvPicPr>
        <p:blipFill>
          <a:blip r:embed="rId3">
            <a:alphaModFix/>
          </a:blip>
          <a:stretch>
            <a:fillRect/>
          </a:stretch>
        </p:blipFill>
        <p:spPr>
          <a:xfrm>
            <a:off x="152400" y="2006250"/>
            <a:ext cx="3674419" cy="29848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Tampilan Web</a:t>
            </a:r>
            <a:endParaRPr/>
          </a:p>
        </p:txBody>
      </p:sp>
      <p:pic>
        <p:nvPicPr>
          <p:cNvPr id="412" name="Google Shape;412;p67"/>
          <p:cNvPicPr preferRelativeResize="0"/>
          <p:nvPr/>
        </p:nvPicPr>
        <p:blipFill>
          <a:blip r:embed="rId3">
            <a:alphaModFix/>
          </a:blip>
          <a:stretch>
            <a:fillRect/>
          </a:stretch>
        </p:blipFill>
        <p:spPr>
          <a:xfrm>
            <a:off x="152400" y="2006250"/>
            <a:ext cx="6808757" cy="298484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Source Code HTML</a:t>
            </a:r>
            <a:endParaRPr/>
          </a:p>
        </p:txBody>
      </p:sp>
      <p:pic>
        <p:nvPicPr>
          <p:cNvPr id="418" name="Google Shape;418;p68"/>
          <p:cNvPicPr preferRelativeResize="0"/>
          <p:nvPr/>
        </p:nvPicPr>
        <p:blipFill>
          <a:blip r:embed="rId3">
            <a:alphaModFix/>
          </a:blip>
          <a:stretch>
            <a:fillRect/>
          </a:stretch>
        </p:blipFill>
        <p:spPr>
          <a:xfrm>
            <a:off x="152400" y="2006250"/>
            <a:ext cx="7140231" cy="29848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&lt;?=</a:t>
            </a:r>
            <a:endParaRPr/>
          </a:p>
        </p:txBody>
      </p:sp>
      <p:sp>
        <p:nvSpPr>
          <p:cNvPr id="424" name="Google Shape;424;p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saat integrasi PHP dan HTML, kita sering sekali melakukan kode sederhana seperti ini :</a:t>
            </a:r>
            <a:endParaRPr/>
          </a:p>
          <a:p>
            <a:pPr indent="-298450" lvl="1" marL="914400" rtl="0" algn="l">
              <a:spcBef>
                <a:spcPts val="0"/>
              </a:spcBef>
              <a:spcAft>
                <a:spcPts val="0"/>
              </a:spcAft>
              <a:buSzPts val="1100"/>
              <a:buChar char="○"/>
            </a:pPr>
            <a:r>
              <a:rPr lang="id"/>
              <a:t>&lt;?php echo $title ?&gt;</a:t>
            </a:r>
            <a:endParaRPr/>
          </a:p>
          <a:p>
            <a:pPr indent="-298450" lvl="1" marL="914400" rtl="0" algn="l">
              <a:spcBef>
                <a:spcPts val="0"/>
              </a:spcBef>
              <a:spcAft>
                <a:spcPts val="0"/>
              </a:spcAft>
              <a:buSzPts val="1100"/>
              <a:buChar char="○"/>
            </a:pPr>
            <a:r>
              <a:rPr lang="id"/>
              <a:t>&lt;?php echo $body ?&gt;</a:t>
            </a:r>
            <a:endParaRPr/>
          </a:p>
          <a:p>
            <a:pPr indent="-311150" lvl="0" marL="457200" rtl="0" algn="l">
              <a:spcBef>
                <a:spcPts val="0"/>
              </a:spcBef>
              <a:spcAft>
                <a:spcPts val="0"/>
              </a:spcAft>
              <a:buSzPts val="1300"/>
              <a:buChar char="●"/>
            </a:pPr>
            <a:r>
              <a:rPr lang="id"/>
              <a:t>Hal itu bisa dipersingkat menggunakan tanda &lt;?=, misal :</a:t>
            </a:r>
            <a:endParaRPr/>
          </a:p>
          <a:p>
            <a:pPr indent="-298450" lvl="1" marL="914400" rtl="0" algn="l">
              <a:spcBef>
                <a:spcPts val="0"/>
              </a:spcBef>
              <a:spcAft>
                <a:spcPts val="0"/>
              </a:spcAft>
              <a:buSzPts val="1100"/>
              <a:buChar char="○"/>
            </a:pPr>
            <a:r>
              <a:rPr lang="id"/>
              <a:t>&lt;?= $title ?&gt;</a:t>
            </a:r>
            <a:endParaRPr/>
          </a:p>
          <a:p>
            <a:pPr indent="-298450" lvl="1" marL="914400" rtl="0" algn="l">
              <a:spcBef>
                <a:spcPts val="0"/>
              </a:spcBef>
              <a:spcAft>
                <a:spcPts val="0"/>
              </a:spcAft>
              <a:buSzPts val="1100"/>
              <a:buChar char="○"/>
            </a:pPr>
            <a:r>
              <a:rPr lang="id"/>
              <a:t>&lt;?= $body ?&gt;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Tanda &lt;?=</a:t>
            </a:r>
            <a:endParaRPr/>
          </a:p>
        </p:txBody>
      </p:sp>
      <p:pic>
        <p:nvPicPr>
          <p:cNvPr id="430" name="Google Shape;430;p70"/>
          <p:cNvPicPr preferRelativeResize="0"/>
          <p:nvPr/>
        </p:nvPicPr>
        <p:blipFill>
          <a:blip r:embed="rId3">
            <a:alphaModFix/>
          </a:blip>
          <a:stretch>
            <a:fillRect/>
          </a:stretch>
        </p:blipFill>
        <p:spPr>
          <a:xfrm>
            <a:off x="152400" y="2006250"/>
            <a:ext cx="4904400" cy="29848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Tidak Hanya HTML</a:t>
            </a:r>
            <a:endParaRPr/>
          </a:p>
        </p:txBody>
      </p:sp>
      <p:sp>
        <p:nvSpPr>
          <p:cNvPr id="436" name="Google Shape;436;p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Walaupun secara default, PHP terintegrasi dengan HTML, namun bukan berarti hanya bisa membuat content HTML yang dinamis</a:t>
            </a:r>
            <a:endParaRPr/>
          </a:p>
          <a:p>
            <a:pPr indent="-311150" lvl="0" marL="457200" rtl="0" algn="l">
              <a:spcBef>
                <a:spcPts val="0"/>
              </a:spcBef>
              <a:spcAft>
                <a:spcPts val="0"/>
              </a:spcAft>
              <a:buSzPts val="1300"/>
              <a:buChar char="●"/>
            </a:pPr>
            <a:r>
              <a:rPr lang="id"/>
              <a:t>PHP bisa mengembalikan konten apapun, seperti CSS, JavaScript, Image, Video dan lain-lain</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7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Global Variable SERVER</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$_SERVER</a:t>
            </a:r>
            <a:endParaRPr/>
          </a:p>
        </p:txBody>
      </p:sp>
      <p:sp>
        <p:nvSpPr>
          <p:cNvPr id="447" name="Google Shape;447;p7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PHP, terdapat global variable bernama $_SERVER</a:t>
            </a:r>
            <a:endParaRPr/>
          </a:p>
          <a:p>
            <a:pPr indent="-311150" lvl="0" marL="457200" rtl="0" algn="l">
              <a:spcBef>
                <a:spcPts val="0"/>
              </a:spcBef>
              <a:spcAft>
                <a:spcPts val="0"/>
              </a:spcAft>
              <a:buSzPts val="1300"/>
              <a:buChar char="●"/>
            </a:pPr>
            <a:r>
              <a:rPr lang="id"/>
              <a:t>$_SERVER merupakan array yang berisikan informasi seperti HTTP Header, path, lokasi script php, dan lain-lain</a:t>
            </a:r>
            <a:endParaRPr/>
          </a:p>
          <a:p>
            <a:pPr indent="-311150" lvl="0" marL="457200" rtl="0" algn="l">
              <a:spcBef>
                <a:spcPts val="0"/>
              </a:spcBef>
              <a:spcAft>
                <a:spcPts val="0"/>
              </a:spcAft>
              <a:buSzPts val="1300"/>
              <a:buChar char="●"/>
            </a:pPr>
            <a:r>
              <a:rPr lang="id"/>
              <a:t>$_SERVER dibuat ketika ada request masuk, sehingga bisa jadi tiap request akan berbeda isinya</a:t>
            </a:r>
            <a:endParaRPr/>
          </a:p>
          <a:p>
            <a:pPr indent="-311150" lvl="0" marL="457200" rtl="0" algn="l">
              <a:spcBef>
                <a:spcPts val="0"/>
              </a:spcBef>
              <a:spcAft>
                <a:spcPts val="0"/>
              </a:spcAft>
              <a:buSzPts val="1300"/>
              <a:buChar char="●"/>
            </a:pPr>
            <a:r>
              <a:rPr lang="id"/>
              <a:t>Beberapa key yang ada di $_SERVER mengikuti spesifikasi RFC 3875 - The Common Gateway Interface (CGI) Version 1.1 : </a:t>
            </a:r>
            <a:r>
              <a:rPr lang="id" u="sng">
                <a:solidFill>
                  <a:schemeClr val="hlink"/>
                </a:solidFill>
                <a:hlinkClick r:id="rId3"/>
              </a:rPr>
              <a:t>https://tools.ietf.org/html/rfc3875</a:t>
            </a:r>
            <a:r>
              <a:rPr lang="id"/>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89" name="Google Shape;189;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Web</a:t>
            </a:r>
            <a:endParaRPr/>
          </a:p>
          <a:p>
            <a:pPr indent="-311150" lvl="0" marL="457200" rtl="0" algn="l">
              <a:spcBef>
                <a:spcPts val="0"/>
              </a:spcBef>
              <a:spcAft>
                <a:spcPts val="0"/>
              </a:spcAft>
              <a:buSzPts val="1300"/>
              <a:buChar char="●"/>
            </a:pPr>
            <a:r>
              <a:rPr lang="id"/>
              <a:t>Client dan Server</a:t>
            </a:r>
            <a:endParaRPr/>
          </a:p>
          <a:p>
            <a:pPr indent="-311150" lvl="0" marL="457200" rtl="0" algn="l">
              <a:spcBef>
                <a:spcPts val="0"/>
              </a:spcBef>
              <a:spcAft>
                <a:spcPts val="0"/>
              </a:spcAft>
              <a:buSzPts val="1300"/>
              <a:buChar char="●"/>
            </a:pPr>
            <a:r>
              <a:rPr lang="id"/>
              <a:t>Membuat Web dengan PHP</a:t>
            </a:r>
            <a:endParaRPr/>
          </a:p>
          <a:p>
            <a:pPr indent="-311150" lvl="0" marL="457200" rtl="0" algn="l">
              <a:spcBef>
                <a:spcPts val="0"/>
              </a:spcBef>
              <a:spcAft>
                <a:spcPts val="0"/>
              </a:spcAft>
              <a:buSzPts val="1300"/>
              <a:buChar char="●"/>
            </a:pPr>
            <a:r>
              <a:rPr lang="id"/>
              <a:t>Query Parameter</a:t>
            </a:r>
            <a:endParaRPr/>
          </a:p>
          <a:p>
            <a:pPr indent="-311150" lvl="0" marL="457200" rtl="0" algn="l">
              <a:spcBef>
                <a:spcPts val="0"/>
              </a:spcBef>
              <a:spcAft>
                <a:spcPts val="0"/>
              </a:spcAft>
              <a:buSzPts val="1300"/>
              <a:buChar char="●"/>
            </a:pPr>
            <a:r>
              <a:rPr lang="id"/>
              <a:t>Form Post</a:t>
            </a:r>
            <a:endParaRPr/>
          </a:p>
          <a:p>
            <a:pPr indent="-311150" lvl="0" marL="457200" rtl="0" algn="l">
              <a:spcBef>
                <a:spcPts val="0"/>
              </a:spcBef>
              <a:spcAft>
                <a:spcPts val="0"/>
              </a:spcAft>
              <a:buSzPts val="1300"/>
              <a:buChar char="●"/>
            </a:pPr>
            <a:r>
              <a:rPr lang="id"/>
              <a:t>Session</a:t>
            </a:r>
            <a:endParaRPr/>
          </a:p>
          <a:p>
            <a:pPr indent="-311150" lvl="0" marL="457200" rtl="0" algn="l">
              <a:spcBef>
                <a:spcPts val="0"/>
              </a:spcBef>
              <a:spcAft>
                <a:spcPts val="0"/>
              </a:spcAft>
              <a:buSzPts val="1300"/>
              <a:buChar char="●"/>
            </a:pPr>
            <a:r>
              <a:rPr lang="id"/>
              <a:t>Cookies</a:t>
            </a:r>
            <a:endParaRPr/>
          </a:p>
          <a:p>
            <a:pPr indent="-311150" lvl="0" marL="457200" rtl="0" algn="l">
              <a:spcBef>
                <a:spcPts val="0"/>
              </a:spcBef>
              <a:spcAft>
                <a:spcPts val="0"/>
              </a:spcAft>
              <a:buSzPts val="1300"/>
              <a:buChar char="●"/>
            </a:pPr>
            <a:r>
              <a:rPr lang="id"/>
              <a:t>Upload File</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Menampilkan Isi $_SERVER</a:t>
            </a:r>
            <a:endParaRPr/>
          </a:p>
        </p:txBody>
      </p:sp>
      <p:pic>
        <p:nvPicPr>
          <p:cNvPr id="453" name="Google Shape;453;p74"/>
          <p:cNvPicPr preferRelativeResize="0"/>
          <p:nvPr/>
        </p:nvPicPr>
        <p:blipFill>
          <a:blip r:embed="rId3">
            <a:alphaModFix/>
          </a:blip>
          <a:stretch>
            <a:fillRect/>
          </a:stretch>
        </p:blipFill>
        <p:spPr>
          <a:xfrm>
            <a:off x="152400" y="2006250"/>
            <a:ext cx="8839200" cy="274042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7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Query Parameter</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Query Parameter</a:t>
            </a:r>
            <a:endParaRPr/>
          </a:p>
        </p:txBody>
      </p:sp>
      <p:sp>
        <p:nvSpPr>
          <p:cNvPr id="464" name="Google Shape;464;p7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mengakses Web, kita akan menggunakan URL, dan di dalam URL, terdapat bagian yang bernama query parameter</a:t>
            </a:r>
            <a:endParaRPr/>
          </a:p>
          <a:p>
            <a:pPr indent="-311150" lvl="0" marL="457200" rtl="0" algn="l">
              <a:spcBef>
                <a:spcPts val="0"/>
              </a:spcBef>
              <a:spcAft>
                <a:spcPts val="0"/>
              </a:spcAft>
              <a:buSzPts val="1300"/>
              <a:buChar char="●"/>
            </a:pPr>
            <a:r>
              <a:rPr lang="id"/>
              <a:t>Query parameter adalah informasi tambahan yang bisa kita kirimkan dari client ke server secara dinamis</a:t>
            </a:r>
            <a:endParaRPr/>
          </a:p>
          <a:p>
            <a:pPr indent="-311150" lvl="0" marL="457200" rtl="0" algn="l">
              <a:spcBef>
                <a:spcPts val="0"/>
              </a:spcBef>
              <a:spcAft>
                <a:spcPts val="0"/>
              </a:spcAft>
              <a:buSzPts val="1300"/>
              <a:buChar char="●"/>
            </a:pPr>
            <a:r>
              <a:rPr lang="id"/>
              <a:t>Untuk menambahkan query parameter, cukup gunakan ? diikuti dengan key=value pada URL </a:t>
            </a:r>
            <a:endParaRPr/>
          </a:p>
          <a:p>
            <a:pPr indent="-311150" lvl="0" marL="457200" rtl="0" algn="l">
              <a:spcBef>
                <a:spcPts val="0"/>
              </a:spcBef>
              <a:spcAft>
                <a:spcPts val="0"/>
              </a:spcAft>
              <a:buSzPts val="1300"/>
              <a:buChar char="●"/>
            </a:pPr>
            <a:r>
              <a:rPr lang="id"/>
              <a:t>Di PHP, semua query parameter akan secara otomatis disimpan dalam global variable bernama $_GET</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$_GET</a:t>
            </a:r>
            <a:endParaRPr/>
          </a:p>
        </p:txBody>
      </p:sp>
      <p:sp>
        <p:nvSpPr>
          <p:cNvPr id="470" name="Google Shape;470;p7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$_GET adalah global variable berupa array yang berisikan key sesuai dengan nama query parameter, dan value sesuai dengan value query parameter</a:t>
            </a:r>
            <a:endParaRPr/>
          </a:p>
          <a:p>
            <a:pPr indent="-311150" lvl="0" marL="457200" rtl="0" algn="l">
              <a:spcBef>
                <a:spcPts val="0"/>
              </a:spcBef>
              <a:spcAft>
                <a:spcPts val="0"/>
              </a:spcAft>
              <a:buSzPts val="1300"/>
              <a:buChar char="●"/>
            </a:pPr>
            <a:r>
              <a:rPr lang="id"/>
              <a:t>Jika kita mengirim query parameter name=Eko, artinya akan ada key name di dalam $_GET yang bernilai Eko</a:t>
            </a:r>
            <a:endParaRPr/>
          </a:p>
          <a:p>
            <a:pPr indent="-311150" lvl="0" marL="457200" rtl="0" algn="l">
              <a:spcBef>
                <a:spcPts val="0"/>
              </a:spcBef>
              <a:spcAft>
                <a:spcPts val="0"/>
              </a:spcAft>
              <a:buSzPts val="1300"/>
              <a:buChar char="●"/>
            </a:pPr>
            <a:r>
              <a:rPr lang="id"/>
              <a:t>Perlu diperhatikan, query parameter adalah data yang dikirim oleh client, jadi pastikan sebelum menggunakannya kita harus cek apakah datanya ada atau tidak, karena bisa jadi datanya tidak dikirim oleh client</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Query Parameter</a:t>
            </a:r>
            <a:endParaRPr/>
          </a:p>
        </p:txBody>
      </p:sp>
      <p:pic>
        <p:nvPicPr>
          <p:cNvPr id="476" name="Google Shape;476;p78"/>
          <p:cNvPicPr preferRelativeResize="0"/>
          <p:nvPr/>
        </p:nvPicPr>
        <p:blipFill>
          <a:blip r:embed="rId3">
            <a:alphaModFix/>
          </a:blip>
          <a:stretch>
            <a:fillRect/>
          </a:stretch>
        </p:blipFill>
        <p:spPr>
          <a:xfrm>
            <a:off x="152400" y="2006250"/>
            <a:ext cx="8051443" cy="29848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Tampilan Query Parameter</a:t>
            </a:r>
            <a:endParaRPr/>
          </a:p>
        </p:txBody>
      </p:sp>
      <p:pic>
        <p:nvPicPr>
          <p:cNvPr id="482" name="Google Shape;482;p79"/>
          <p:cNvPicPr preferRelativeResize="0"/>
          <p:nvPr/>
        </p:nvPicPr>
        <p:blipFill>
          <a:blip r:embed="rId3">
            <a:alphaModFix/>
          </a:blip>
          <a:stretch>
            <a:fillRect/>
          </a:stretch>
        </p:blipFill>
        <p:spPr>
          <a:xfrm>
            <a:off x="152400" y="2006250"/>
            <a:ext cx="8191605" cy="298484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Multiple Query Parameter</a:t>
            </a:r>
            <a:endParaRPr/>
          </a:p>
        </p:txBody>
      </p:sp>
      <p:sp>
        <p:nvSpPr>
          <p:cNvPr id="488" name="Google Shape;488;p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Query parameter di URL bisa memiliki banyak parameter</a:t>
            </a:r>
            <a:endParaRPr/>
          </a:p>
          <a:p>
            <a:pPr indent="-311150" lvl="0" marL="457200" rtl="0" algn="l">
              <a:spcBef>
                <a:spcPts val="0"/>
              </a:spcBef>
              <a:spcAft>
                <a:spcPts val="0"/>
              </a:spcAft>
              <a:buSzPts val="1300"/>
              <a:buChar char="●"/>
            </a:pPr>
            <a:r>
              <a:rPr lang="id"/>
              <a:t>Jika kita ingin mengirim banyak query parameter, kita cukup gunakan tanda &amp; diikuti dengan query parameter selanjutnya</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Multiple Query Parameter</a:t>
            </a:r>
            <a:endParaRPr/>
          </a:p>
        </p:txBody>
      </p:sp>
      <p:pic>
        <p:nvPicPr>
          <p:cNvPr id="494" name="Google Shape;494;p81"/>
          <p:cNvPicPr preferRelativeResize="0"/>
          <p:nvPr/>
        </p:nvPicPr>
        <p:blipFill>
          <a:blip r:embed="rId3">
            <a:alphaModFix/>
          </a:blip>
          <a:stretch>
            <a:fillRect/>
          </a:stretch>
        </p:blipFill>
        <p:spPr>
          <a:xfrm>
            <a:off x="152400" y="2006250"/>
            <a:ext cx="8591903" cy="29848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Tampilan Multiple Query Parameter</a:t>
            </a:r>
            <a:endParaRPr/>
          </a:p>
        </p:txBody>
      </p:sp>
      <p:pic>
        <p:nvPicPr>
          <p:cNvPr id="500" name="Google Shape;500;p82"/>
          <p:cNvPicPr preferRelativeResize="0"/>
          <p:nvPr/>
        </p:nvPicPr>
        <p:blipFill>
          <a:blip r:embed="rId3">
            <a:alphaModFix/>
          </a:blip>
          <a:stretch>
            <a:fillRect/>
          </a:stretch>
        </p:blipFill>
        <p:spPr>
          <a:xfrm>
            <a:off x="152400" y="2006250"/>
            <a:ext cx="8839201" cy="2881213"/>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Query Parameter Array</a:t>
            </a:r>
            <a:endParaRPr/>
          </a:p>
        </p:txBody>
      </p:sp>
      <p:sp>
        <p:nvSpPr>
          <p:cNvPr id="506" name="Google Shape;506;p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query parameter berisikan data key=value, artinya 1 key akan berisi 1 value</a:t>
            </a:r>
            <a:endParaRPr/>
          </a:p>
          <a:p>
            <a:pPr indent="-311150" lvl="0" marL="457200" rtl="0" algn="l">
              <a:spcBef>
                <a:spcPts val="0"/>
              </a:spcBef>
              <a:spcAft>
                <a:spcPts val="0"/>
              </a:spcAft>
              <a:buSzPts val="1300"/>
              <a:buChar char="●"/>
            </a:pPr>
            <a:r>
              <a:rPr lang="id"/>
              <a:t>di PHP ada kemampuan untuk mengirim query parameter dengan data lebih dari satu</a:t>
            </a:r>
            <a:endParaRPr/>
          </a:p>
          <a:p>
            <a:pPr indent="-311150" lvl="0" marL="457200" rtl="0" algn="l">
              <a:spcBef>
                <a:spcPts val="0"/>
              </a:spcBef>
              <a:spcAft>
                <a:spcPts val="0"/>
              </a:spcAft>
              <a:buSzPts val="1300"/>
              <a:buChar char="●"/>
            </a:pPr>
            <a:r>
              <a:rPr lang="id"/>
              <a:t>Data tersebut akan otomatis dikonversi menjadi Array oleh PHP</a:t>
            </a:r>
            <a:endParaRPr/>
          </a:p>
          <a:p>
            <a:pPr indent="-311150" lvl="0" marL="457200" rtl="0" algn="l">
              <a:spcBef>
                <a:spcPts val="0"/>
              </a:spcBef>
              <a:spcAft>
                <a:spcPts val="0"/>
              </a:spcAft>
              <a:buSzPts val="1300"/>
              <a:buChar char="●"/>
            </a:pPr>
            <a:r>
              <a:rPr lang="id"/>
              <a:t>Caranya adalah kita wajib menambahkan tanda [] diakhir nama query parameter nya</a:t>
            </a:r>
            <a:endParaRPr/>
          </a:p>
          <a:p>
            <a:pPr indent="-311150" lvl="0" marL="457200" rtl="0" algn="l">
              <a:spcBef>
                <a:spcPts val="0"/>
              </a:spcBef>
              <a:spcAft>
                <a:spcPts val="0"/>
              </a:spcAft>
              <a:buSzPts val="1300"/>
              <a:buChar char="●"/>
            </a:pPr>
            <a:r>
              <a:rPr lang="id"/>
              <a:t>Dan kita bisa menambah query parameter dengan nama yang sama berkali-kali, misal</a:t>
            </a:r>
            <a:endParaRPr/>
          </a:p>
          <a:p>
            <a:pPr indent="-311150" lvl="0" marL="457200" rtl="0" algn="l">
              <a:spcBef>
                <a:spcPts val="0"/>
              </a:spcBef>
              <a:spcAft>
                <a:spcPts val="0"/>
              </a:spcAft>
              <a:buSzPts val="1300"/>
              <a:buChar char="●"/>
            </a:pPr>
            <a:r>
              <a:rPr lang="id"/>
              <a:t>name[]=Eko</a:t>
            </a:r>
            <a:r>
              <a:rPr lang="id"/>
              <a:t>&amp;name[]=Budi&amp;name[]=Joko, maka secara otomatis parameter name akan berisi [Eko, Budi dan Joko]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Web</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Array Query Parameter</a:t>
            </a:r>
            <a:endParaRPr/>
          </a:p>
        </p:txBody>
      </p:sp>
      <p:pic>
        <p:nvPicPr>
          <p:cNvPr id="512" name="Google Shape;512;p84"/>
          <p:cNvPicPr preferRelativeResize="0"/>
          <p:nvPr/>
        </p:nvPicPr>
        <p:blipFill>
          <a:blip r:embed="rId3">
            <a:alphaModFix/>
          </a:blip>
          <a:stretch>
            <a:fillRect/>
          </a:stretch>
        </p:blipFill>
        <p:spPr>
          <a:xfrm>
            <a:off x="152400" y="2006250"/>
            <a:ext cx="5909803" cy="29848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Tampilan Array Query Parameter</a:t>
            </a:r>
            <a:endParaRPr/>
          </a:p>
        </p:txBody>
      </p:sp>
      <p:pic>
        <p:nvPicPr>
          <p:cNvPr id="518" name="Google Shape;518;p85"/>
          <p:cNvPicPr preferRelativeResize="0"/>
          <p:nvPr/>
        </p:nvPicPr>
        <p:blipFill>
          <a:blip r:embed="rId3">
            <a:alphaModFix/>
          </a:blip>
          <a:stretch>
            <a:fillRect/>
          </a:stretch>
        </p:blipFill>
        <p:spPr>
          <a:xfrm>
            <a:off x="152400" y="2006250"/>
            <a:ext cx="8839203" cy="27744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8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XSS (Cross-site scripting)</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Cross Site Scripting</a:t>
            </a:r>
            <a:endParaRPr/>
          </a:p>
        </p:txBody>
      </p:sp>
      <p:sp>
        <p:nvSpPr>
          <p:cNvPr id="529" name="Google Shape;529;p8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XSS merupakan celah keamanan yang biasanya dieksploitasi oleh penyerang dengan cara mengirim script pada parameter</a:t>
            </a:r>
            <a:endParaRPr/>
          </a:p>
          <a:p>
            <a:pPr indent="-311150" lvl="0" marL="457200" rtl="0" algn="l">
              <a:spcBef>
                <a:spcPts val="0"/>
              </a:spcBef>
              <a:spcAft>
                <a:spcPts val="0"/>
              </a:spcAft>
              <a:buSzPts val="1300"/>
              <a:buChar char="●"/>
            </a:pPr>
            <a:r>
              <a:rPr lang="id"/>
              <a:t>Jika sampai pembuat kode salah melakukan render halaman web, maka script tersebut akan di render di halaman web, dan bisa menyebabkan penyerang mengirimkan kode JavaScript</a:t>
            </a:r>
            <a:endParaRPr/>
          </a:p>
          <a:p>
            <a:pPr indent="-311150" lvl="0" marL="457200" rtl="0" algn="l">
              <a:spcBef>
                <a:spcPts val="0"/>
              </a:spcBef>
              <a:spcAft>
                <a:spcPts val="0"/>
              </a:spcAft>
              <a:buSzPts val="1300"/>
              <a:buChar char="●"/>
            </a:pPr>
            <a:r>
              <a:rPr lang="id"/>
              <a:t>Hal ini sangat berbahaya, karena penyerang bisa mencuri session pengguna yang sedang login di web kita</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XSS</a:t>
            </a:r>
            <a:endParaRPr/>
          </a:p>
        </p:txBody>
      </p:sp>
      <p:sp>
        <p:nvSpPr>
          <p:cNvPr id="535" name="Google Shape;535;p8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name=Eko&lt;h1&gt;&lt;script&gt;alert("Ups di Heck")&lt;/script&gt;&lt;h1&gt;</a:t>
            </a:r>
            <a:endParaRPr/>
          </a:p>
        </p:txBody>
      </p:sp>
      <p:pic>
        <p:nvPicPr>
          <p:cNvPr id="536" name="Google Shape;536;p88"/>
          <p:cNvPicPr preferRelativeResize="0"/>
          <p:nvPr/>
        </p:nvPicPr>
        <p:blipFill>
          <a:blip r:embed="rId3">
            <a:alphaModFix/>
          </a:blip>
          <a:stretch>
            <a:fillRect/>
          </a:stretch>
        </p:blipFill>
        <p:spPr>
          <a:xfrm>
            <a:off x="114675" y="2571750"/>
            <a:ext cx="5055049" cy="2064475"/>
          </a:xfrm>
          <a:prstGeom prst="rect">
            <a:avLst/>
          </a:prstGeom>
          <a:noFill/>
          <a:ln>
            <a:noFill/>
          </a:ln>
        </p:spPr>
      </p:pic>
      <p:pic>
        <p:nvPicPr>
          <p:cNvPr id="537" name="Google Shape;537;p88"/>
          <p:cNvPicPr preferRelativeResize="0"/>
          <p:nvPr/>
        </p:nvPicPr>
        <p:blipFill>
          <a:blip r:embed="rId4">
            <a:alphaModFix/>
          </a:blip>
          <a:stretch>
            <a:fillRect/>
          </a:stretch>
        </p:blipFill>
        <p:spPr>
          <a:xfrm>
            <a:off x="2465425" y="3407097"/>
            <a:ext cx="6421399" cy="15123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Mencegah XSS</a:t>
            </a:r>
            <a:endParaRPr/>
          </a:p>
        </p:txBody>
      </p:sp>
      <p:sp>
        <p:nvSpPr>
          <p:cNvPr id="543" name="Google Shape;543;p8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Cara mencegah XSS adalah, kita perlu berhati-hati ketika ingin menampilkan text yang inputnya berasal dari user</a:t>
            </a:r>
            <a:endParaRPr/>
          </a:p>
          <a:p>
            <a:pPr indent="-311150" lvl="0" marL="457200" rtl="0" algn="l">
              <a:spcBef>
                <a:spcPts val="0"/>
              </a:spcBef>
              <a:spcAft>
                <a:spcPts val="0"/>
              </a:spcAft>
              <a:buSzPts val="1300"/>
              <a:buChar char="●"/>
            </a:pPr>
            <a:r>
              <a:rPr lang="id"/>
              <a:t>Jika kita tidak berharang sebuah text berisi tag HTML, kita menggunakan function htmlspecialchars(value)</a:t>
            </a:r>
            <a:endParaRPr/>
          </a:p>
          <a:p>
            <a:pPr indent="-311150" lvl="0" marL="457200" rtl="0" algn="l">
              <a:spcBef>
                <a:spcPts val="0"/>
              </a:spcBef>
              <a:spcAft>
                <a:spcPts val="0"/>
              </a:spcAft>
              <a:buSzPts val="1300"/>
              <a:buChar char="●"/>
            </a:pPr>
            <a:r>
              <a:rPr lang="id"/>
              <a:t>Function htmlspecialchars(value) secara otomatis akan akan melakukan encode spesial character di html agar di render menjadi text biasa</a:t>
            </a:r>
            <a:endParaRPr/>
          </a:p>
          <a:p>
            <a:pPr indent="-311150" lvl="0" marL="457200" rtl="0" algn="l">
              <a:spcBef>
                <a:spcPts val="0"/>
              </a:spcBef>
              <a:spcAft>
                <a:spcPts val="0"/>
              </a:spcAft>
              <a:buSzPts val="1300"/>
              <a:buChar char="●"/>
            </a:pPr>
            <a:r>
              <a:rPr lang="id" u="sng">
                <a:solidFill>
                  <a:schemeClr val="hlink"/>
                </a:solidFill>
                <a:hlinkClick r:id="rId3"/>
              </a:rPr>
              <a:t>https://www.php.net/manual/en/function.htmlspecialchars.php</a:t>
            </a:r>
            <a:r>
              <a:rPr lang="id"/>
              <a:t>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Menangani XSS</a:t>
            </a:r>
            <a:endParaRPr/>
          </a:p>
        </p:txBody>
      </p:sp>
      <p:pic>
        <p:nvPicPr>
          <p:cNvPr id="549" name="Google Shape;549;p90"/>
          <p:cNvPicPr preferRelativeResize="0"/>
          <p:nvPr/>
        </p:nvPicPr>
        <p:blipFill>
          <a:blip r:embed="rId3">
            <a:alphaModFix/>
          </a:blip>
          <a:stretch>
            <a:fillRect/>
          </a:stretch>
        </p:blipFill>
        <p:spPr>
          <a:xfrm>
            <a:off x="152400" y="2006250"/>
            <a:ext cx="8417277" cy="29848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Tampilan Menangani XSS</a:t>
            </a:r>
            <a:endParaRPr/>
          </a:p>
        </p:txBody>
      </p:sp>
      <p:pic>
        <p:nvPicPr>
          <p:cNvPr id="555" name="Google Shape;555;p91"/>
          <p:cNvPicPr preferRelativeResize="0"/>
          <p:nvPr/>
        </p:nvPicPr>
        <p:blipFill>
          <a:blip r:embed="rId3">
            <a:alphaModFix/>
          </a:blip>
          <a:stretch>
            <a:fillRect/>
          </a:stretch>
        </p:blipFill>
        <p:spPr>
          <a:xfrm>
            <a:off x="152400" y="2006250"/>
            <a:ext cx="8839199" cy="1504996"/>
          </a:xfrm>
          <a:prstGeom prst="rect">
            <a:avLst/>
          </a:prstGeom>
          <a:noFill/>
          <a:ln>
            <a:noFill/>
          </a:ln>
        </p:spPr>
      </p:pic>
      <p:pic>
        <p:nvPicPr>
          <p:cNvPr id="556" name="Google Shape;556;p91"/>
          <p:cNvPicPr preferRelativeResize="0"/>
          <p:nvPr/>
        </p:nvPicPr>
        <p:blipFill>
          <a:blip r:embed="rId4">
            <a:alphaModFix/>
          </a:blip>
          <a:stretch>
            <a:fillRect/>
          </a:stretch>
        </p:blipFill>
        <p:spPr>
          <a:xfrm>
            <a:off x="152400" y="3663646"/>
            <a:ext cx="8839201" cy="1132114"/>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9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Form Post</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Form Post</a:t>
            </a:r>
            <a:endParaRPr/>
          </a:p>
        </p:txBody>
      </p:sp>
      <p:sp>
        <p:nvSpPr>
          <p:cNvPr id="567" name="Google Shape;567;p9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belajar HTML, kita tahu bahasa di HTML terdapat form</a:t>
            </a:r>
            <a:endParaRPr/>
          </a:p>
          <a:p>
            <a:pPr indent="-311150" lvl="0" marL="457200" rtl="0" algn="l">
              <a:spcBef>
                <a:spcPts val="0"/>
              </a:spcBef>
              <a:spcAft>
                <a:spcPts val="0"/>
              </a:spcAft>
              <a:buSzPts val="1300"/>
              <a:buChar char="●"/>
            </a:pPr>
            <a:r>
              <a:rPr lang="id"/>
              <a:t>Form biasanya digunakan untuk mengirim data dari Client ke Server</a:t>
            </a:r>
            <a:endParaRPr/>
          </a:p>
          <a:p>
            <a:pPr indent="-311150" lvl="0" marL="457200" rtl="0" algn="l">
              <a:spcBef>
                <a:spcPts val="0"/>
              </a:spcBef>
              <a:spcAft>
                <a:spcPts val="0"/>
              </a:spcAft>
              <a:buSzPts val="1300"/>
              <a:buChar char="●"/>
            </a:pPr>
            <a:r>
              <a:rPr lang="id"/>
              <a:t>Secara default, method di form adalah GET, sehingga saat kita submit, data akan dikirim dalam bentuk Query Parameter yang bisa ditangkap menggunakan $_GET di PHP</a:t>
            </a:r>
            <a:endParaRPr/>
          </a:p>
          <a:p>
            <a:pPr indent="-311150" lvl="0" marL="457200" rtl="0" algn="l">
              <a:spcBef>
                <a:spcPts val="0"/>
              </a:spcBef>
              <a:spcAft>
                <a:spcPts val="0"/>
              </a:spcAft>
              <a:buSzPts val="1300"/>
              <a:buChar char="●"/>
            </a:pPr>
            <a:r>
              <a:rPr lang="id"/>
              <a:t>Namun jika kita gunakan Form dengan method POST, maka secara otomatis request dari Client ke Server akan beruba HTTP POST, hal ini menyebabkan data form yang dikirim akan dikirim melalui Body, bukan Query Parameter, dan untuk menerima datanya di PHP, kita perlu menggunnakan $_POST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Kenapa Web?</a:t>
            </a:r>
            <a:endParaRPr/>
          </a:p>
        </p:txBody>
      </p:sp>
      <p:sp>
        <p:nvSpPr>
          <p:cNvPr id="200" name="Google Shape;200;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ini web digunakan oleh jutaan, bahkan mungkin milyaran orang setiap hari</a:t>
            </a:r>
            <a:endParaRPr/>
          </a:p>
          <a:p>
            <a:pPr indent="-311150" lvl="0" marL="457200" rtl="0" algn="l">
              <a:spcBef>
                <a:spcPts val="0"/>
              </a:spcBef>
              <a:spcAft>
                <a:spcPts val="0"/>
              </a:spcAft>
              <a:buSzPts val="1300"/>
              <a:buChar char="●"/>
            </a:pPr>
            <a:r>
              <a:rPr lang="id"/>
              <a:t>Dengan web, kita bisa melakukan belajar online, mendengarkan musik online, nonton video online, belanja online, sampai memesan makanan secara online</a:t>
            </a:r>
            <a:endParaRPr/>
          </a:p>
          <a:p>
            <a:pPr indent="-311150" lvl="0" marL="457200" rtl="0" algn="l">
              <a:spcBef>
                <a:spcPts val="0"/>
              </a:spcBef>
              <a:spcAft>
                <a:spcPts val="0"/>
              </a:spcAft>
              <a:buSzPts val="1300"/>
              <a:buChar char="●"/>
            </a:pPr>
            <a:r>
              <a:rPr lang="id"/>
              <a:t>Namun perlu diperhatikan, Web bukanlah Internet</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$_POST</a:t>
            </a:r>
            <a:endParaRPr/>
          </a:p>
        </p:txBody>
      </p:sp>
      <p:sp>
        <p:nvSpPr>
          <p:cNvPr id="573" name="Google Shape;573;p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$_POST adalah global variable yang berisikan data array yang dikirim dari Client ke Server dalam bentuk form post</a:t>
            </a:r>
            <a:endParaRPr/>
          </a:p>
          <a:p>
            <a:pPr indent="-311150" lvl="0" marL="457200" rtl="0" algn="l">
              <a:spcBef>
                <a:spcPts val="0"/>
              </a:spcBef>
              <a:spcAft>
                <a:spcPts val="0"/>
              </a:spcAft>
              <a:buSzPts val="1300"/>
              <a:buChar char="●"/>
            </a:pPr>
            <a:r>
              <a:rPr lang="id"/>
              <a:t>Cara penggunaan $_POST sama seperti $_GET</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Form Post</a:t>
            </a:r>
            <a:endParaRPr/>
          </a:p>
        </p:txBody>
      </p:sp>
      <p:pic>
        <p:nvPicPr>
          <p:cNvPr id="579" name="Google Shape;579;p95"/>
          <p:cNvPicPr preferRelativeResize="0"/>
          <p:nvPr/>
        </p:nvPicPr>
        <p:blipFill>
          <a:blip r:embed="rId3">
            <a:alphaModFix/>
          </a:blip>
          <a:stretch>
            <a:fillRect/>
          </a:stretch>
        </p:blipFill>
        <p:spPr>
          <a:xfrm>
            <a:off x="152400" y="2006250"/>
            <a:ext cx="8839201" cy="2806096"/>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Menerima Form Post</a:t>
            </a:r>
            <a:endParaRPr/>
          </a:p>
        </p:txBody>
      </p:sp>
      <p:pic>
        <p:nvPicPr>
          <p:cNvPr id="585" name="Google Shape;585;p96"/>
          <p:cNvPicPr preferRelativeResize="0"/>
          <p:nvPr/>
        </p:nvPicPr>
        <p:blipFill>
          <a:blip r:embed="rId3">
            <a:alphaModFix/>
          </a:blip>
          <a:stretch>
            <a:fillRect/>
          </a:stretch>
        </p:blipFill>
        <p:spPr>
          <a:xfrm>
            <a:off x="152400" y="2006250"/>
            <a:ext cx="8839201" cy="2856158"/>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9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Header</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Header</a:t>
            </a:r>
            <a:endParaRPr/>
          </a:p>
        </p:txBody>
      </p:sp>
      <p:sp>
        <p:nvSpPr>
          <p:cNvPr id="596" name="Google Shape;596;p9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HTTP request dan response, terdapat data yang bernama Header</a:t>
            </a:r>
            <a:endParaRPr/>
          </a:p>
          <a:p>
            <a:pPr indent="-311150" lvl="0" marL="457200" rtl="0" algn="l">
              <a:spcBef>
                <a:spcPts val="0"/>
              </a:spcBef>
              <a:spcAft>
                <a:spcPts val="0"/>
              </a:spcAft>
              <a:buSzPts val="1300"/>
              <a:buChar char="●"/>
            </a:pPr>
            <a:r>
              <a:rPr lang="id"/>
              <a:t>Header biasanya digunakan sebagai tempat menyimpan informasi tambahan diluar URL, METHOD dan BODY</a:t>
            </a:r>
            <a:endParaRPr/>
          </a:p>
          <a:p>
            <a:pPr indent="-311150" lvl="0" marL="457200" rtl="0" algn="l">
              <a:spcBef>
                <a:spcPts val="0"/>
              </a:spcBef>
              <a:spcAft>
                <a:spcPts val="0"/>
              </a:spcAft>
              <a:buSzPts val="1300"/>
              <a:buChar char="●"/>
            </a:pPr>
            <a:r>
              <a:rPr lang="id"/>
              <a:t>Di PHP, kita bisa menangkap data header yang dikirim oleh Client atau membuat header di response dari Server</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Menerima Header Request</a:t>
            </a:r>
            <a:endParaRPr/>
          </a:p>
        </p:txBody>
      </p:sp>
      <p:sp>
        <p:nvSpPr>
          <p:cNvPr id="602" name="Google Shape;602;p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Semua header yang dikirim oleh Client, secara otomatis akan dimasukkan ke global variable $_SERVER</a:t>
            </a:r>
            <a:endParaRPr/>
          </a:p>
          <a:p>
            <a:pPr indent="-311150" lvl="0" marL="457200" rtl="0" algn="l">
              <a:spcBef>
                <a:spcPts val="0"/>
              </a:spcBef>
              <a:spcAft>
                <a:spcPts val="0"/>
              </a:spcAft>
              <a:buSzPts val="1300"/>
              <a:buChar char="●"/>
            </a:pPr>
            <a:r>
              <a:rPr lang="id"/>
              <a:t>Namun key untuk header akan secara otomatis di konversi menjadi UPPERCASE, dan jika terdapat spasi atau - , akan otomatis diganti menjadi _ </a:t>
            </a:r>
            <a:endParaRPr/>
          </a:p>
          <a:p>
            <a:pPr indent="-311150" lvl="0" marL="457200" rtl="0" algn="l">
              <a:spcBef>
                <a:spcPts val="0"/>
              </a:spcBef>
              <a:spcAft>
                <a:spcPts val="0"/>
              </a:spcAft>
              <a:buSzPts val="1300"/>
              <a:buChar char="●"/>
            </a:pPr>
            <a:r>
              <a:rPr lang="id"/>
              <a:t>Selain itu untuk membedakan request header dan lainnya, khusus request header, akan ditambah prefix HTTP_</a:t>
            </a:r>
            <a:endParaRPr/>
          </a:p>
          <a:p>
            <a:pPr indent="-311150" lvl="0" marL="457200" rtl="0" algn="l">
              <a:spcBef>
                <a:spcPts val="0"/>
              </a:spcBef>
              <a:spcAft>
                <a:spcPts val="0"/>
              </a:spcAft>
              <a:buSzPts val="1300"/>
              <a:buChar char="●"/>
            </a:pPr>
            <a:r>
              <a:rPr lang="id"/>
              <a:t>Misal header Content-Type akan menjadi HTTP_CONTENT_TYPE</a:t>
            </a:r>
            <a:endParaRPr/>
          </a:p>
          <a:p>
            <a:pPr indent="-311150" lvl="0" marL="457200" rtl="0" algn="l">
              <a:spcBef>
                <a:spcPts val="0"/>
              </a:spcBef>
              <a:spcAft>
                <a:spcPts val="0"/>
              </a:spcAft>
              <a:buSzPts val="1300"/>
              <a:buChar char="●"/>
            </a:pPr>
            <a:r>
              <a:rPr lang="id"/>
              <a:t>Header Accept-Language akan menjadi HTTP_ACCEPT_LANGUAGE</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Menangkap Header</a:t>
            </a:r>
            <a:endParaRPr/>
          </a:p>
        </p:txBody>
      </p:sp>
      <p:pic>
        <p:nvPicPr>
          <p:cNvPr id="608" name="Google Shape;608;p100"/>
          <p:cNvPicPr preferRelativeResize="0"/>
          <p:nvPr/>
        </p:nvPicPr>
        <p:blipFill>
          <a:blip r:embed="rId3">
            <a:alphaModFix/>
          </a:blip>
          <a:stretch>
            <a:fillRect/>
          </a:stretch>
        </p:blipFill>
        <p:spPr>
          <a:xfrm>
            <a:off x="152400" y="2006250"/>
            <a:ext cx="8839199" cy="2482566"/>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1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Mengirim Header Menggunakan Postman</a:t>
            </a:r>
            <a:endParaRPr/>
          </a:p>
        </p:txBody>
      </p:sp>
      <p:pic>
        <p:nvPicPr>
          <p:cNvPr id="614" name="Google Shape;614;p101"/>
          <p:cNvPicPr preferRelativeResize="0"/>
          <p:nvPr/>
        </p:nvPicPr>
        <p:blipFill>
          <a:blip r:embed="rId3">
            <a:alphaModFix/>
          </a:blip>
          <a:stretch>
            <a:fillRect/>
          </a:stretch>
        </p:blipFill>
        <p:spPr>
          <a:xfrm>
            <a:off x="152400" y="2006250"/>
            <a:ext cx="5941628" cy="29848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1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Header Response</a:t>
            </a:r>
            <a:endParaRPr/>
          </a:p>
        </p:txBody>
      </p:sp>
      <p:sp>
        <p:nvSpPr>
          <p:cNvPr id="620" name="Google Shape;620;p1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menambah informasi tambahan di HTTP response</a:t>
            </a:r>
            <a:endParaRPr/>
          </a:p>
          <a:p>
            <a:pPr indent="-311150" lvl="0" marL="457200" rtl="0" algn="l">
              <a:spcBef>
                <a:spcPts val="0"/>
              </a:spcBef>
              <a:spcAft>
                <a:spcPts val="0"/>
              </a:spcAft>
              <a:buSzPts val="1300"/>
              <a:buChar char="●"/>
            </a:pPr>
            <a:r>
              <a:rPr lang="id"/>
              <a:t>Seperti versi aplikasi kita atau lainnya</a:t>
            </a:r>
            <a:endParaRPr/>
          </a:p>
          <a:p>
            <a:pPr indent="-311150" lvl="0" marL="457200" rtl="0" algn="l">
              <a:spcBef>
                <a:spcPts val="0"/>
              </a:spcBef>
              <a:spcAft>
                <a:spcPts val="0"/>
              </a:spcAft>
              <a:buSzPts val="1300"/>
              <a:buChar char="●"/>
            </a:pPr>
            <a:r>
              <a:rPr lang="id"/>
              <a:t>Kita juga bisa menambahkan header dengan menggunakan function header(key, value) di PHP</a:t>
            </a:r>
            <a:endParaRPr/>
          </a:p>
          <a:p>
            <a:pPr indent="-311150" lvl="0" marL="457200" rtl="0" algn="l">
              <a:spcBef>
                <a:spcPts val="0"/>
              </a:spcBef>
              <a:spcAft>
                <a:spcPts val="0"/>
              </a:spcAft>
              <a:buSzPts val="1300"/>
              <a:buChar char="●"/>
            </a:pPr>
            <a:r>
              <a:rPr lang="id"/>
              <a:t>Perlu diingat, di spesifikasi HTTP, header berada pada posisi atas sebelum content dibuat, oleh karena itu, pastikan menambah header sebelum kita membuat content</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 Header Response</a:t>
            </a:r>
            <a:endParaRPr/>
          </a:p>
        </p:txBody>
      </p:sp>
      <p:pic>
        <p:nvPicPr>
          <p:cNvPr id="626" name="Google Shape;626;p103"/>
          <p:cNvPicPr preferRelativeResize="0"/>
          <p:nvPr/>
        </p:nvPicPr>
        <p:blipFill>
          <a:blip r:embed="rId3">
            <a:alphaModFix/>
          </a:blip>
          <a:stretch>
            <a:fillRect/>
          </a:stretch>
        </p:blipFill>
        <p:spPr>
          <a:xfrm>
            <a:off x="152400" y="2006250"/>
            <a:ext cx="8839203" cy="237013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Internet</a:t>
            </a:r>
            <a:endParaRPr/>
          </a:p>
        </p:txBody>
      </p:sp>
      <p:sp>
        <p:nvSpPr>
          <p:cNvPr id="206" name="Google Shape;206;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Internet adalah mekanisme komunikasi antar komputer</a:t>
            </a:r>
            <a:endParaRPr/>
          </a:p>
          <a:p>
            <a:pPr indent="-311150" lvl="0" marL="457200" rtl="0" algn="l">
              <a:spcBef>
                <a:spcPts val="0"/>
              </a:spcBef>
              <a:spcAft>
                <a:spcPts val="0"/>
              </a:spcAft>
              <a:buSzPts val="1300"/>
              <a:buChar char="●"/>
            </a:pPr>
            <a:r>
              <a:rPr lang="id"/>
              <a:t>Awal internet ada, untuk komunikasi antar komputer, kita membutuhkan jaringan kabel telpon</a:t>
            </a:r>
            <a:endParaRPr/>
          </a:p>
          <a:p>
            <a:pPr indent="-311150" lvl="0" marL="457200" rtl="0" algn="l">
              <a:spcBef>
                <a:spcPts val="0"/>
              </a:spcBef>
              <a:spcAft>
                <a:spcPts val="0"/>
              </a:spcAft>
              <a:buSzPts val="1300"/>
              <a:buChar char="●"/>
            </a:pPr>
            <a:r>
              <a:rPr lang="id"/>
              <a:t>Namun sekarang, semenjak berjamurnya jaringan wifi dan sejenisnya, komunikasi antar komputer menjadi lebih cepat dan mudah</a:t>
            </a:r>
            <a:endParaRPr/>
          </a:p>
        </p:txBody>
      </p:sp>
      <p:pic>
        <p:nvPicPr>
          <p:cNvPr id="207" name="Google Shape;207;p32"/>
          <p:cNvPicPr preferRelativeResize="0"/>
          <p:nvPr/>
        </p:nvPicPr>
        <p:blipFill>
          <a:blip r:embed="rId3">
            <a:alphaModFix/>
          </a:blip>
          <a:stretch>
            <a:fillRect/>
          </a:stretch>
        </p:blipFill>
        <p:spPr>
          <a:xfrm>
            <a:off x="1063818" y="3082823"/>
            <a:ext cx="7016371" cy="20606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Tampilan Header Response dengan Postman</a:t>
            </a:r>
            <a:endParaRPr/>
          </a:p>
        </p:txBody>
      </p:sp>
      <p:pic>
        <p:nvPicPr>
          <p:cNvPr id="632" name="Google Shape;632;p104"/>
          <p:cNvPicPr preferRelativeResize="0"/>
          <p:nvPr/>
        </p:nvPicPr>
        <p:blipFill>
          <a:blip r:embed="rId3">
            <a:alphaModFix/>
          </a:blip>
          <a:stretch>
            <a:fillRect/>
          </a:stretch>
        </p:blipFill>
        <p:spPr>
          <a:xfrm>
            <a:off x="152400" y="2006250"/>
            <a:ext cx="5629652" cy="2984849"/>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10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Redirect</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1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Redirect</a:t>
            </a:r>
            <a:endParaRPr/>
          </a:p>
        </p:txBody>
      </p:sp>
      <p:sp>
        <p:nvSpPr>
          <p:cNvPr id="643" name="Google Shape;643;p10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pembuatan halaman web, melakukan redirect dari satu halaman ke halaman lain adalah hal biasa</a:t>
            </a:r>
            <a:endParaRPr/>
          </a:p>
          <a:p>
            <a:pPr indent="-311150" lvl="0" marL="457200" rtl="0" algn="l">
              <a:spcBef>
                <a:spcPts val="0"/>
              </a:spcBef>
              <a:spcAft>
                <a:spcPts val="0"/>
              </a:spcAft>
              <a:buSzPts val="1300"/>
              <a:buChar char="●"/>
            </a:pPr>
            <a:r>
              <a:rPr lang="id"/>
              <a:t>Misal setelah sukses login, kita akan redirect halaman web nya ke halaman member atau admin</a:t>
            </a:r>
            <a:endParaRPr/>
          </a:p>
          <a:p>
            <a:pPr indent="-311150" lvl="0" marL="457200" rtl="0" algn="l">
              <a:spcBef>
                <a:spcPts val="0"/>
              </a:spcBef>
              <a:spcAft>
                <a:spcPts val="0"/>
              </a:spcAft>
              <a:buSzPts val="1300"/>
              <a:buChar char="●"/>
            </a:pPr>
            <a:r>
              <a:rPr lang="id"/>
              <a:t>Atau bahkan melakukan redirect ke domain yang berbeda, misal ketika login dengan Google, setelah selesai, akan melakukan redirect ke halaman web kita lagi</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HTTP Redirect</a:t>
            </a:r>
            <a:endParaRPr/>
          </a:p>
        </p:txBody>
      </p:sp>
      <p:sp>
        <p:nvSpPr>
          <p:cNvPr id="649" name="Google Shape;649;p10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Redirect sendiri sudah merupakan sesuatu yang standard di HTTP</a:t>
            </a:r>
            <a:endParaRPr/>
          </a:p>
          <a:p>
            <a:pPr indent="-311150" lvl="0" marL="457200" rtl="0" algn="l">
              <a:spcBef>
                <a:spcPts val="0"/>
              </a:spcBef>
              <a:spcAft>
                <a:spcPts val="0"/>
              </a:spcAft>
              <a:buSzPts val="1300"/>
              <a:buChar char="●"/>
            </a:pPr>
            <a:r>
              <a:rPr lang="id"/>
              <a:t>Untuk melakukan redirect, kita hanya butuh menggunakan response header Location yang berisi url redirect nya, bisa dalam domain yang sama, atau ke domain berbeda, misal :</a:t>
            </a:r>
            <a:endParaRPr/>
          </a:p>
          <a:p>
            <a:pPr indent="-311150" lvl="0" marL="457200" rtl="0" algn="l">
              <a:spcBef>
                <a:spcPts val="0"/>
              </a:spcBef>
              <a:spcAft>
                <a:spcPts val="0"/>
              </a:spcAft>
              <a:buSzPts val="1300"/>
              <a:buChar char="●"/>
            </a:pPr>
            <a:r>
              <a:rPr lang="id"/>
              <a:t>Location : /admin.php =&gt; artinya redirect ke halaman admin di domain yang sama</a:t>
            </a:r>
            <a:endParaRPr/>
          </a:p>
          <a:p>
            <a:pPr indent="-311150" lvl="0" marL="457200" rtl="0" algn="l">
              <a:spcBef>
                <a:spcPts val="0"/>
              </a:spcBef>
              <a:spcAft>
                <a:spcPts val="0"/>
              </a:spcAft>
              <a:buSzPts val="1300"/>
              <a:buChar char="●"/>
            </a:pPr>
            <a:r>
              <a:rPr lang="id"/>
              <a:t>Location : </a:t>
            </a:r>
            <a:r>
              <a:rPr lang="id" u="sng">
                <a:solidFill>
                  <a:schemeClr val="hlink"/>
                </a:solidFill>
                <a:hlinkClick r:id="rId3"/>
              </a:rPr>
              <a:t>https://www.google.com</a:t>
            </a:r>
            <a:r>
              <a:rPr lang="id"/>
              <a:t> =&gt; artinya redirect ke halaman google</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1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Redirect</a:t>
            </a:r>
            <a:endParaRPr/>
          </a:p>
        </p:txBody>
      </p:sp>
      <p:pic>
        <p:nvPicPr>
          <p:cNvPr id="655" name="Google Shape;655;p108"/>
          <p:cNvPicPr preferRelativeResize="0"/>
          <p:nvPr/>
        </p:nvPicPr>
        <p:blipFill>
          <a:blip r:embed="rId3">
            <a:alphaModFix/>
          </a:blip>
          <a:stretch>
            <a:fillRect/>
          </a:stretch>
        </p:blipFill>
        <p:spPr>
          <a:xfrm>
            <a:off x="152400" y="2006250"/>
            <a:ext cx="8705850" cy="21336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10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Response Code</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Response Code</a:t>
            </a:r>
            <a:endParaRPr/>
          </a:p>
        </p:txBody>
      </p:sp>
      <p:sp>
        <p:nvSpPr>
          <p:cNvPr id="666" name="Google Shape;666;p1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spesifikasi HTTP, response dari server biasanya memiliki code, atau dikenal HTTP Response Code</a:t>
            </a:r>
            <a:endParaRPr/>
          </a:p>
          <a:p>
            <a:pPr indent="-311150" lvl="0" marL="457200" rtl="0" algn="l">
              <a:spcBef>
                <a:spcPts val="0"/>
              </a:spcBef>
              <a:spcAft>
                <a:spcPts val="0"/>
              </a:spcAft>
              <a:buSzPts val="1300"/>
              <a:buChar char="●"/>
            </a:pPr>
            <a:r>
              <a:rPr lang="id"/>
              <a:t>Secara  default, di PHP, response code adalah 200 OK</a:t>
            </a:r>
            <a:endParaRPr/>
          </a:p>
          <a:p>
            <a:pPr indent="-311150" lvl="0" marL="457200" rtl="0" algn="l">
              <a:spcBef>
                <a:spcPts val="0"/>
              </a:spcBef>
              <a:spcAft>
                <a:spcPts val="0"/>
              </a:spcAft>
              <a:buSzPts val="1300"/>
              <a:buChar char="●"/>
            </a:pPr>
            <a:r>
              <a:rPr lang="id"/>
              <a:t>Ada banyak sekali HTTP Response Code : </a:t>
            </a:r>
            <a:r>
              <a:rPr lang="id" u="sng">
                <a:solidFill>
                  <a:schemeClr val="hlink"/>
                </a:solidFill>
                <a:hlinkClick r:id="rId3"/>
              </a:rPr>
              <a:t>https://developer.mozilla.org/id/docs/Web/HTTP/Status</a:t>
            </a:r>
            <a:r>
              <a:rPr lang="id"/>
              <a:t>  </a:t>
            </a:r>
            <a:endParaRPr/>
          </a:p>
          <a:p>
            <a:pPr indent="-311150" lvl="0" marL="457200" rtl="0" algn="l">
              <a:spcBef>
                <a:spcPts val="0"/>
              </a:spcBef>
              <a:spcAft>
                <a:spcPts val="0"/>
              </a:spcAft>
              <a:buSzPts val="1300"/>
              <a:buChar char="●"/>
            </a:pPr>
            <a:r>
              <a:rPr lang="id"/>
              <a:t>Dalam pembuatan website mungkin kita jarang sekali melakukan perubahan response code, namun jika nanti kita ingin membuat API menggunakan PHP, response code sangat penting digunakan</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Response Code</a:t>
            </a:r>
            <a:endParaRPr/>
          </a:p>
        </p:txBody>
      </p:sp>
      <p:pic>
        <p:nvPicPr>
          <p:cNvPr id="672" name="Google Shape;672;p111"/>
          <p:cNvPicPr preferRelativeResize="0"/>
          <p:nvPr/>
        </p:nvPicPr>
        <p:blipFill>
          <a:blip r:embed="rId3">
            <a:alphaModFix/>
          </a:blip>
          <a:stretch>
            <a:fillRect/>
          </a:stretch>
        </p:blipFill>
        <p:spPr>
          <a:xfrm>
            <a:off x="152400" y="2006250"/>
            <a:ext cx="7214304" cy="29848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Response Code</a:t>
            </a:r>
            <a:endParaRPr/>
          </a:p>
        </p:txBody>
      </p:sp>
      <p:pic>
        <p:nvPicPr>
          <p:cNvPr id="678" name="Google Shape;678;p112"/>
          <p:cNvPicPr preferRelativeResize="0"/>
          <p:nvPr/>
        </p:nvPicPr>
        <p:blipFill>
          <a:blip r:embed="rId3">
            <a:alphaModFix/>
          </a:blip>
          <a:stretch>
            <a:fillRect/>
          </a:stretch>
        </p:blipFill>
        <p:spPr>
          <a:xfrm>
            <a:off x="152400" y="2006250"/>
            <a:ext cx="8839200" cy="2855039"/>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11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Session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Web</a:t>
            </a:r>
            <a:endParaRPr/>
          </a:p>
        </p:txBody>
      </p:sp>
      <p:sp>
        <p:nvSpPr>
          <p:cNvPr id="213" name="Google Shape;213;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Web merupakan kumpulan informasi yang tersedia dalam sebuah komputer yang terkoneksi secara terus menerus melalui internet</a:t>
            </a:r>
            <a:endParaRPr/>
          </a:p>
          <a:p>
            <a:pPr indent="-311150" lvl="0" marL="457200" rtl="0" algn="l">
              <a:spcBef>
                <a:spcPts val="0"/>
              </a:spcBef>
              <a:spcAft>
                <a:spcPts val="0"/>
              </a:spcAft>
              <a:buSzPts val="1300"/>
              <a:buChar char="●"/>
            </a:pPr>
            <a:r>
              <a:rPr lang="id"/>
              <a:t>Web bisa berisi informasi dalam bentuk apapun, seperti teks, gambar, audio, video dan lain-lain</a:t>
            </a:r>
            <a:endParaRPr/>
          </a:p>
          <a:p>
            <a:pPr indent="-311150" lvl="0" marL="457200" rtl="0" algn="l">
              <a:spcBef>
                <a:spcPts val="0"/>
              </a:spcBef>
              <a:spcAft>
                <a:spcPts val="0"/>
              </a:spcAft>
              <a:buSzPts val="1300"/>
              <a:buChar char="●"/>
            </a:pPr>
            <a:r>
              <a:rPr lang="id"/>
              <a:t>Web berjalan di aplikasi yang bernama Web Server, yaitu aplikasi yang digunakan untuk menyimpan dan menyampaikan isi informasi Web</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1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Session</a:t>
            </a:r>
            <a:endParaRPr/>
          </a:p>
        </p:txBody>
      </p:sp>
      <p:sp>
        <p:nvSpPr>
          <p:cNvPr id="689" name="Google Shape;689;p1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Session adalah mekanisme yang biasa digunakan untuk mengingat interaksi sebelumnya dari Client</a:t>
            </a:r>
            <a:endParaRPr/>
          </a:p>
          <a:p>
            <a:pPr indent="-311150" lvl="0" marL="457200" rtl="0" algn="l">
              <a:spcBef>
                <a:spcPts val="0"/>
              </a:spcBef>
              <a:spcAft>
                <a:spcPts val="0"/>
              </a:spcAft>
              <a:buSzPts val="1300"/>
              <a:buChar char="●"/>
            </a:pPr>
            <a:r>
              <a:rPr lang="id"/>
              <a:t>Di spesifikasi HTTP, tidak dikenal yang namanya session, karena HTTP di desain stateless (tidak menyimpan state, data atau informasi apapun)</a:t>
            </a:r>
            <a:endParaRPr/>
          </a:p>
          <a:p>
            <a:pPr indent="-311150" lvl="0" marL="457200" rtl="0" algn="l">
              <a:spcBef>
                <a:spcPts val="0"/>
              </a:spcBef>
              <a:spcAft>
                <a:spcPts val="0"/>
              </a:spcAft>
              <a:buSzPts val="1300"/>
              <a:buChar char="●"/>
            </a:pPr>
            <a:r>
              <a:rPr lang="id"/>
              <a:t>Session adalah teknik dimana kita bisa menyimpan informasi client di server, sehingga ketika ada request dari client yang sama, kita bisa tahu dari server</a:t>
            </a:r>
            <a:endParaRPr/>
          </a:p>
          <a:p>
            <a:pPr indent="-311150" lvl="0" marL="457200" rtl="0" algn="l">
              <a:spcBef>
                <a:spcPts val="0"/>
              </a:spcBef>
              <a:spcAft>
                <a:spcPts val="0"/>
              </a:spcAft>
              <a:buSzPts val="1300"/>
              <a:buChar char="●"/>
            </a:pPr>
            <a:r>
              <a:rPr lang="id"/>
              <a:t>Contohnya session biasanya digunakan ketika proses login, setelah login sukses, kita akan membuat session, dan request selanjutnya dari client akan membawa informasi session tersebut</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Memastikan Fitur Session di PHP</a:t>
            </a:r>
            <a:endParaRPr/>
          </a:p>
        </p:txBody>
      </p:sp>
      <p:sp>
        <p:nvSpPr>
          <p:cNvPr id="695" name="Google Shape;695;p1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menggunakan fitur session di PHP, kita harus pastikan bahwa fitur tersebut aktif, kita bisa melihatnya di phpinfo</a:t>
            </a:r>
            <a:endParaRPr/>
          </a:p>
          <a:p>
            <a:pPr indent="-311150" lvl="0" marL="457200" rtl="0" algn="l">
              <a:spcBef>
                <a:spcPts val="0"/>
              </a:spcBef>
              <a:spcAft>
                <a:spcPts val="0"/>
              </a:spcAft>
              <a:buSzPts val="1300"/>
              <a:buChar char="●"/>
            </a:pPr>
            <a:r>
              <a:rPr lang="id" u="sng">
                <a:solidFill>
                  <a:schemeClr val="hlink"/>
                </a:solidFill>
                <a:hlinkClick r:id="rId3"/>
              </a:rPr>
              <a:t>https://www.php.net/manual/en/book.session.php</a:t>
            </a:r>
            <a:r>
              <a:rPr lang="id"/>
              <a:t> </a:t>
            </a:r>
            <a:endParaRPr/>
          </a:p>
        </p:txBody>
      </p:sp>
      <p:pic>
        <p:nvPicPr>
          <p:cNvPr id="696" name="Google Shape;696;p115"/>
          <p:cNvPicPr preferRelativeResize="0"/>
          <p:nvPr/>
        </p:nvPicPr>
        <p:blipFill>
          <a:blip r:embed="rId4">
            <a:alphaModFix/>
          </a:blip>
          <a:stretch>
            <a:fillRect/>
          </a:stretch>
        </p:blipFill>
        <p:spPr>
          <a:xfrm>
            <a:off x="869350" y="3177075"/>
            <a:ext cx="7408908" cy="1013851"/>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$_SESSION</a:t>
            </a:r>
            <a:endParaRPr/>
          </a:p>
        </p:txBody>
      </p:sp>
      <p:sp>
        <p:nvSpPr>
          <p:cNvPr id="702" name="Google Shape;702;p1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$_SESSION adalah global variable array yang berisi data di session</a:t>
            </a:r>
            <a:endParaRPr/>
          </a:p>
          <a:p>
            <a:pPr indent="-311150" lvl="0" marL="457200" rtl="0" algn="l">
              <a:spcBef>
                <a:spcPts val="0"/>
              </a:spcBef>
              <a:spcAft>
                <a:spcPts val="0"/>
              </a:spcAft>
              <a:buSzPts val="1300"/>
              <a:buChar char="●"/>
            </a:pPr>
            <a:r>
              <a:rPr lang="id"/>
              <a:t>Setelah session kita start, kita bisa menggunakan $_SESSION untuk menyimpan data di session, atau mengambil data di session</a:t>
            </a:r>
            <a:endParaRPr/>
          </a:p>
          <a:p>
            <a:pPr indent="-311150" lvl="0" marL="457200" rtl="0" algn="l">
              <a:spcBef>
                <a:spcPts val="0"/>
              </a:spcBef>
              <a:spcAft>
                <a:spcPts val="0"/>
              </a:spcAft>
              <a:buSzPts val="1300"/>
              <a:buChar char="●"/>
            </a:pPr>
            <a:r>
              <a:rPr lang="id"/>
              <a:t>Jika session belum di start, perubahan yang kita lakukan di $_SESSION atau pengambilan data di $_SESSION, tidak akan berpengaruh apa-apa</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Menjalankan Session (1)</a:t>
            </a:r>
            <a:endParaRPr/>
          </a:p>
        </p:txBody>
      </p:sp>
      <p:pic>
        <p:nvPicPr>
          <p:cNvPr id="708" name="Google Shape;708;p117"/>
          <p:cNvPicPr preferRelativeResize="0"/>
          <p:nvPr/>
        </p:nvPicPr>
        <p:blipFill>
          <a:blip r:embed="rId3">
            <a:alphaModFix/>
          </a:blip>
          <a:stretch>
            <a:fillRect/>
          </a:stretch>
        </p:blipFill>
        <p:spPr>
          <a:xfrm>
            <a:off x="152400" y="2006250"/>
            <a:ext cx="6367139" cy="29848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Menjalankan Session (2)</a:t>
            </a:r>
            <a:endParaRPr/>
          </a:p>
        </p:txBody>
      </p:sp>
      <p:pic>
        <p:nvPicPr>
          <p:cNvPr id="714" name="Google Shape;714;p118"/>
          <p:cNvPicPr preferRelativeResize="0"/>
          <p:nvPr/>
        </p:nvPicPr>
        <p:blipFill>
          <a:blip r:embed="rId3">
            <a:alphaModFix/>
          </a:blip>
          <a:stretch>
            <a:fillRect/>
          </a:stretch>
        </p:blipFill>
        <p:spPr>
          <a:xfrm>
            <a:off x="152400" y="2006250"/>
            <a:ext cx="6511665" cy="298485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1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Mengambil Session</a:t>
            </a:r>
            <a:endParaRPr/>
          </a:p>
        </p:txBody>
      </p:sp>
      <p:pic>
        <p:nvPicPr>
          <p:cNvPr id="720" name="Google Shape;720;p119"/>
          <p:cNvPicPr preferRelativeResize="0"/>
          <p:nvPr/>
        </p:nvPicPr>
        <p:blipFill>
          <a:blip r:embed="rId3">
            <a:alphaModFix/>
          </a:blip>
          <a:stretch>
            <a:fillRect/>
          </a:stretch>
        </p:blipFill>
        <p:spPr>
          <a:xfrm>
            <a:off x="152400" y="2006250"/>
            <a:ext cx="8081722" cy="298485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Menghapus Session</a:t>
            </a:r>
            <a:endParaRPr/>
          </a:p>
        </p:txBody>
      </p:sp>
      <p:pic>
        <p:nvPicPr>
          <p:cNvPr id="726" name="Google Shape;726;p120"/>
          <p:cNvPicPr preferRelativeResize="0"/>
          <p:nvPr/>
        </p:nvPicPr>
        <p:blipFill>
          <a:blip r:embed="rId3">
            <a:alphaModFix/>
          </a:blip>
          <a:stretch>
            <a:fillRect/>
          </a:stretch>
        </p:blipFill>
        <p:spPr>
          <a:xfrm>
            <a:off x="152400" y="2006250"/>
            <a:ext cx="8839200" cy="2180448"/>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Masalah dengan PHP Session</a:t>
            </a:r>
            <a:endParaRPr/>
          </a:p>
        </p:txBody>
      </p:sp>
      <p:sp>
        <p:nvSpPr>
          <p:cNvPr id="732" name="Google Shape;732;p1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menyimpan session di File</a:t>
            </a:r>
            <a:endParaRPr/>
          </a:p>
          <a:p>
            <a:pPr indent="-311150" lvl="0" marL="457200" rtl="0" algn="l">
              <a:spcBef>
                <a:spcPts val="0"/>
              </a:spcBef>
              <a:spcAft>
                <a:spcPts val="0"/>
              </a:spcAft>
              <a:buSzPts val="1300"/>
              <a:buChar char="●"/>
            </a:pPr>
            <a:r>
              <a:rPr lang="id"/>
              <a:t>Hal ini tidak direkomendasikan untuk menyimpan data yang terlalu besar di session, karena setiap kita melakukan session_start, maka secara otomatis session akan di load dari file, dan setelah request selesai, session akan di save di file</a:t>
            </a:r>
            <a:endParaRPr/>
          </a:p>
          <a:p>
            <a:pPr indent="-311150" lvl="0" marL="457200" rtl="0" algn="l">
              <a:spcBef>
                <a:spcPts val="0"/>
              </a:spcBef>
              <a:spcAft>
                <a:spcPts val="0"/>
              </a:spcAft>
              <a:buSzPts val="1300"/>
              <a:buChar char="●"/>
            </a:pPr>
            <a:r>
              <a:rPr lang="id"/>
              <a:t>Selain itu penggunaan File menyebabkan masalah scalability, karena jika kita menjalankan 2 Web PHP secara bersamaan di server yang berbeda, bisa jadi session nya menghilang ketika request dari client masuk ke server yang berbeda</a:t>
            </a:r>
            <a:endParaRPr/>
          </a:p>
          <a:p>
            <a:pPr indent="-311150" lvl="0" marL="457200" rtl="0" algn="l">
              <a:spcBef>
                <a:spcPts val="0"/>
              </a:spcBef>
              <a:spcAft>
                <a:spcPts val="0"/>
              </a:spcAft>
              <a:buSzPts val="1300"/>
              <a:buChar char="●"/>
            </a:pPr>
            <a:r>
              <a:rPr lang="id"/>
              <a:t>Oleh karena itu, penggunaan fitur session di PHP sebenarnya jarang sekali digunakan di web yang sudah besar, biasanya akan menggunakan alternatif lain untuk management session, seperti Secure Cookie atau JWT (Json Web Token)</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1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Session Stateful di PHP</a:t>
            </a:r>
            <a:endParaRPr/>
          </a:p>
        </p:txBody>
      </p:sp>
      <p:pic>
        <p:nvPicPr>
          <p:cNvPr id="738" name="Google Shape;738;p122"/>
          <p:cNvPicPr preferRelativeResize="0"/>
          <p:nvPr/>
        </p:nvPicPr>
        <p:blipFill>
          <a:blip r:embed="rId3">
            <a:alphaModFix/>
          </a:blip>
          <a:stretch>
            <a:fillRect/>
          </a:stretch>
        </p:blipFill>
        <p:spPr>
          <a:xfrm>
            <a:off x="1969063" y="2006250"/>
            <a:ext cx="5205881" cy="29848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12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Cookie</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